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09" r:id="rId3"/>
    <p:sldId id="315" r:id="rId4"/>
    <p:sldId id="310" r:id="rId5"/>
    <p:sldId id="324" r:id="rId6"/>
    <p:sldId id="323" r:id="rId7"/>
    <p:sldId id="322" r:id="rId8"/>
    <p:sldId id="317" r:id="rId9"/>
    <p:sldId id="316" r:id="rId10"/>
    <p:sldId id="312" r:id="rId11"/>
    <p:sldId id="319" r:id="rId12"/>
    <p:sldId id="313" r:id="rId13"/>
    <p:sldId id="320" r:id="rId14"/>
    <p:sldId id="31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5F"/>
    <a:srgbClr val="E4D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0"/>
    <p:restoredTop sz="80727"/>
  </p:normalViewPr>
  <p:slideViewPr>
    <p:cSldViewPr snapToGrid="0" snapToObjects="1">
      <p:cViewPr varScale="1">
        <p:scale>
          <a:sx n="101" d="100"/>
          <a:sy n="101" d="100"/>
        </p:scale>
        <p:origin x="1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8493-3854-3D49-87B0-59D191331C42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B67FC-3A20-694C-A4A5-B53974271B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0654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4880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buFont typeface="맑은 고딕" panose="020B0503020000020004" pitchFamily="34" charset="-127"/>
              <a:buChar char="-"/>
            </a:pP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음성 인식 위주의 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AI</a:t>
            </a: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가 더욱 확대 될 것이다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.(</a:t>
            </a: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자동차 특성상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buFont typeface="맑은 고딕" panose="020B0503020000020004" pitchFamily="34" charset="-127"/>
              <a:buChar char="-"/>
            </a:pP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현재 카카오 미니와 협업해서 하는 것 외에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음악 </a:t>
            </a:r>
            <a:r>
              <a:rPr lang="ko-KR" altLang="en-US" kern="100" dirty="0" err="1">
                <a:latin typeface="맑은 고딕" panose="020B0503020000020004" pitchFamily="34" charset="-127"/>
                <a:cs typeface="Times New Roman" panose="02020603050405020304" pitchFamily="18" charset="0"/>
              </a:rPr>
              <a:t>이런거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공조 시스템 등 더 자동차를 직접 제어할 수 있는 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API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등이 개발 될 것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kern="100" dirty="0" err="1">
                <a:latin typeface="맑은 고딕" panose="020B0503020000020004" pitchFamily="34" charset="-127"/>
                <a:cs typeface="Times New Roman" panose="02020603050405020304" pitchFamily="18" charset="0"/>
              </a:rPr>
              <a:t>ccOS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와 연동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R" altLang="ko-KR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660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ko-KR" dirty="0">
                <a:latin typeface="맑은 고딕" panose="020B0503020000020004" pitchFamily="34" charset="-127"/>
                <a:ea typeface="굴림" panose="020B0600000101010101" pitchFamily="34" charset="-127"/>
                <a:cs typeface="굴림" panose="020B0600000101010101" pitchFamily="34" charset="-127"/>
              </a:rPr>
              <a:t>4. 5G</a:t>
            </a:r>
            <a:endParaRPr lang="ko-KR" altLang="ko-KR" sz="1800" dirty="0">
              <a:latin typeface="굴림" panose="020B0600000101010101" pitchFamily="34" charset="-127"/>
              <a:ea typeface="굴림" panose="020B0600000101010101" pitchFamily="34" charset="-127"/>
              <a:cs typeface="굴림" panose="020B0600000101010101" pitchFamily="34" charset="-127"/>
            </a:endParaRPr>
          </a:p>
          <a:p>
            <a:pPr marL="342900" lvl="0" indent="-342900" algn="just">
              <a:buFont typeface="맑은 고딕" panose="020B0503020000020004" pitchFamily="34" charset="-127"/>
              <a:buChar char="-"/>
            </a:pP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5G</a:t>
            </a:r>
            <a:r>
              <a:rPr lang="ko-KR" altLang="ko-KR" kern="100" dirty="0" err="1">
                <a:latin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사용할 것은 당연하다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. (5G </a:t>
            </a: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이론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?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함께 할 수 밖에 없는 이유</a:t>
            </a: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조금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buFont typeface="맑은 고딕" panose="020B0503020000020004" pitchFamily="34" charset="-127"/>
              <a:buChar char="-"/>
            </a:pP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둘이 만나면 극대화가 되는 부분 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1,2,3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 err="1">
                <a:latin typeface="맑은 고딕" panose="020B0503020000020004" pitchFamily="34" charset="-127"/>
                <a:cs typeface="Times New Roman" panose="02020603050405020304" pitchFamily="18" charset="0"/>
              </a:rPr>
              <a:t>리스팅</a:t>
            </a:r>
            <a:endParaRPr lang="ko-KR" altLang="ko-KR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>
              <a:buFont typeface="맑은 고딕" panose="020B0503020000020004" pitchFamily="34" charset="-127"/>
              <a:buChar char="-"/>
            </a:pP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요금 부과 방식에 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or </a:t>
            </a: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아마 이렇게 되 것이다</a:t>
            </a:r>
          </a:p>
          <a:p>
            <a:pPr marL="342900" lvl="0" indent="-342900" algn="just">
              <a:buFont typeface="맑은 고딕" panose="020B0503020000020004" pitchFamily="34" charset="-127"/>
              <a:buChar char="-"/>
            </a:pP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블루링크 서비스 이용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문제</a:t>
            </a:r>
            <a:endParaRPr lang="en-US" altLang="ko-KR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>
              <a:buFont typeface="맑은 고딕" panose="020B0503020000020004" pitchFamily="34" charset="-127"/>
              <a:buChar char="-"/>
            </a:pP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추가적으로 자동차에서 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5G</a:t>
            </a:r>
            <a:r>
              <a:rPr lang="ko-KR" altLang="en-US" kern="100" dirty="0" err="1">
                <a:latin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이용할 때 발생할 수 있는 문제점 조사하기</a:t>
            </a:r>
            <a:endParaRPr lang="ko-KR" altLang="ko-KR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2140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846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www.embitel.com</a:t>
            </a:r>
            <a:r>
              <a:rPr kumimoji="1" lang="en-US" altLang="ko-KR" dirty="0"/>
              <a:t>/blog/embedded-blog/multi-display-infotainment-system-in-cars</a:t>
            </a:r>
          </a:p>
          <a:p>
            <a:r>
              <a:rPr kumimoji="1" lang="ko-KR" altLang="en-US" dirty="0"/>
              <a:t>디스플레이는 </a:t>
            </a:r>
            <a:r>
              <a:rPr kumimoji="1" lang="ko-KR" altLang="en-US" dirty="0" err="1"/>
              <a:t>인포테인먼트의</a:t>
            </a:r>
            <a:r>
              <a:rPr kumimoji="1" lang="ko-KR" altLang="en-US" dirty="0"/>
              <a:t> 출력장치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뭐라해야하지</a:t>
            </a:r>
            <a:r>
              <a:rPr kumimoji="1" lang="ko-KR" altLang="en-US" dirty="0"/>
              <a:t> 매개체 </a:t>
            </a:r>
            <a:r>
              <a:rPr kumimoji="1" lang="en-US" altLang="ko-KR" dirty="0"/>
              <a:t>??</a:t>
            </a:r>
            <a:r>
              <a:rPr kumimoji="1" lang="ko-KR" altLang="en-US" dirty="0"/>
              <a:t> 다</a:t>
            </a:r>
            <a:r>
              <a:rPr kumimoji="1" lang="en-US" altLang="ko-KR" dirty="0"/>
              <a:t>!!</a:t>
            </a:r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얼마전까지만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인포테인먼트라고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하면 자동차 오디오 시스템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내비게이션 정도의 의미만을 가졌습니다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그렇지만 자동차가 스마트폰 시장 이후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기술의 각축장이 될 것으로 예상되며 자동차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인포테인먼트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 역시 요동치고 있는데요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자동차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인포테인먼트는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단순히 오디오 시스템 혹은 내비게이션만을 지칭하는 것이 아니라 자동차 운영체제 전반을 포괄하고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자동차의 연결성을 개선하고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마치 움직이는 거대한 스마트폰처럼 기능하게 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커넥티드카와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자동차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인포테인먼트는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더욱 밀접한 관계를 갖게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732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gearpatrol.com</a:t>
            </a:r>
            <a:r>
              <a:rPr kumimoji="1" lang="en" altLang="ko-KR" dirty="0"/>
              <a:t>/2018/02/04/the-7-best-car-infotainment-systems-you-can-buy/</a:t>
            </a:r>
          </a:p>
          <a:p>
            <a:endParaRPr kumimoji="1" lang="en" altLang="ko-KR" dirty="0"/>
          </a:p>
          <a:p>
            <a:r>
              <a:rPr kumimoji="1" lang="ko-KR" altLang="en-US" dirty="0"/>
              <a:t>홀로그램 </a:t>
            </a:r>
            <a:r>
              <a:rPr kumimoji="1" lang="ko-KR" altLang="en-US" dirty="0" err="1"/>
              <a:t>내비</a:t>
            </a:r>
            <a:endParaRPr kumimoji="1" lang="en" altLang="ko-KR" dirty="0"/>
          </a:p>
          <a:p>
            <a:r>
              <a:rPr kumimoji="1" lang="en" altLang="ko-KR" dirty="0"/>
              <a:t>http://</a:t>
            </a:r>
            <a:r>
              <a:rPr kumimoji="1" lang="en" altLang="ko-KR" dirty="0" err="1"/>
              <a:t>www.newsway.co.kr</a:t>
            </a:r>
            <a:r>
              <a:rPr kumimoji="1" lang="en" altLang="ko-KR" dirty="0"/>
              <a:t>/news/</a:t>
            </a:r>
            <a:r>
              <a:rPr kumimoji="1" lang="en" altLang="ko-KR" dirty="0" err="1"/>
              <a:t>view?tp</a:t>
            </a:r>
            <a:r>
              <a:rPr kumimoji="1" lang="en" altLang="ko-KR" dirty="0"/>
              <a:t>=1&amp;ud=2019010805402780126</a:t>
            </a:r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autoissue.co.kr</a:t>
            </a:r>
            <a:r>
              <a:rPr kumimoji="1" lang="en" altLang="ko-KR" dirty="0"/>
              <a:t>/1026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55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gearpatrol.com</a:t>
            </a:r>
            <a:r>
              <a:rPr kumimoji="1" lang="en" altLang="ko-KR" dirty="0"/>
              <a:t>/2018/02/04/the-7-best-car-infotainment-systems-you-can-buy/</a:t>
            </a:r>
          </a:p>
          <a:p>
            <a:endParaRPr kumimoji="1" lang="en" altLang="ko-KR" dirty="0"/>
          </a:p>
          <a:p>
            <a:r>
              <a:rPr kumimoji="1" lang="ko-KR" altLang="en-US" dirty="0"/>
              <a:t>홀로그램 </a:t>
            </a:r>
            <a:r>
              <a:rPr kumimoji="1" lang="ko-KR" altLang="en-US" dirty="0" err="1"/>
              <a:t>내비</a:t>
            </a:r>
            <a:endParaRPr kumimoji="1" lang="en" altLang="ko-KR" dirty="0"/>
          </a:p>
          <a:p>
            <a:r>
              <a:rPr kumimoji="1" lang="en" altLang="ko-KR" dirty="0"/>
              <a:t>http://</a:t>
            </a:r>
            <a:r>
              <a:rPr kumimoji="1" lang="en" altLang="ko-KR" dirty="0" err="1"/>
              <a:t>www.newsway.co.kr</a:t>
            </a:r>
            <a:r>
              <a:rPr kumimoji="1" lang="en" altLang="ko-KR" dirty="0"/>
              <a:t>/news/</a:t>
            </a:r>
            <a:r>
              <a:rPr kumimoji="1" lang="en" altLang="ko-KR" dirty="0" err="1"/>
              <a:t>view?tp</a:t>
            </a:r>
            <a:r>
              <a:rPr kumimoji="1" lang="en" altLang="ko-KR" dirty="0"/>
              <a:t>=1&amp;ud=2019010805402780126</a:t>
            </a:r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autoissue.co.kr</a:t>
            </a:r>
            <a:r>
              <a:rPr kumimoji="1" lang="en" altLang="ko-KR" dirty="0"/>
              <a:t>/1026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89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gearpatrol.com</a:t>
            </a:r>
            <a:r>
              <a:rPr kumimoji="1" lang="en" altLang="ko-KR" dirty="0"/>
              <a:t>/2018/02/04/the-7-best-car-infotainment-systems-you-can-buy/</a:t>
            </a:r>
          </a:p>
          <a:p>
            <a:endParaRPr kumimoji="1" lang="en" altLang="ko-KR" dirty="0"/>
          </a:p>
          <a:p>
            <a:r>
              <a:rPr kumimoji="1" lang="ko-KR" altLang="en-US" dirty="0"/>
              <a:t>홀로그램 </a:t>
            </a:r>
            <a:r>
              <a:rPr kumimoji="1" lang="ko-KR" altLang="en-US" dirty="0" err="1"/>
              <a:t>내비</a:t>
            </a:r>
            <a:endParaRPr kumimoji="1" lang="en" altLang="ko-KR" dirty="0"/>
          </a:p>
          <a:p>
            <a:r>
              <a:rPr kumimoji="1" lang="en" altLang="ko-KR" dirty="0"/>
              <a:t>http://</a:t>
            </a:r>
            <a:r>
              <a:rPr kumimoji="1" lang="en" altLang="ko-KR" dirty="0" err="1"/>
              <a:t>www.newsway.co.kr</a:t>
            </a:r>
            <a:r>
              <a:rPr kumimoji="1" lang="en" altLang="ko-KR" dirty="0"/>
              <a:t>/news/</a:t>
            </a:r>
            <a:r>
              <a:rPr kumimoji="1" lang="en" altLang="ko-KR" dirty="0" err="1"/>
              <a:t>view?tp</a:t>
            </a:r>
            <a:r>
              <a:rPr kumimoji="1" lang="en" altLang="ko-KR" dirty="0"/>
              <a:t>=1&amp;ud=2019010805402780126</a:t>
            </a:r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autoissue.co.kr</a:t>
            </a:r>
            <a:r>
              <a:rPr kumimoji="1" lang="en" altLang="ko-KR" dirty="0"/>
              <a:t>/1026</a:t>
            </a:r>
          </a:p>
          <a:p>
            <a:endParaRPr kumimoji="1" lang="en" altLang="ko-KR" dirty="0"/>
          </a:p>
          <a:p>
            <a:r>
              <a:rPr kumimoji="1" lang="ko-KR" altLang="en-US" dirty="0" err="1"/>
              <a:t>인포테인먼트와의</a:t>
            </a:r>
            <a:r>
              <a:rPr kumimoji="1" lang="ko-KR" altLang="en-US" dirty="0"/>
              <a:t> 결합</a:t>
            </a:r>
            <a:endParaRPr kumimoji="1" lang="en-US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www.embitel.com</a:t>
            </a:r>
            <a:r>
              <a:rPr kumimoji="1" lang="en" altLang="ko-KR" dirty="0"/>
              <a:t>/blog/embedded-blog/car-heads-up-display-integration-with-infotainment-system</a:t>
            </a:r>
          </a:p>
          <a:p>
            <a:endParaRPr kumimoji="1" lang="en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기존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차량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데쉬보드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위에 설치된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화면을 통해 반사된 영상을 간접적으로 보여 주는 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차량용 홀로그램은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레이저를 전면 유리에 직접 투영하기 때문에 화면 유리창 전체에 영상을 표시할 수 있을 정도로 크기에 대한 제약이 거의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783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3136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one central processing unit</a:t>
            </a:r>
          </a:p>
          <a:p>
            <a:endParaRPr kumimoji="1" lang="en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이런 비슷한 그림 그리기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(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여기에 좀 더 추가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)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539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B67FC-3A20-694C-A4A5-B53974271B9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86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4F2F-812E-8D44-BF81-BACAD7250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C85A3-5EC9-8840-AA2A-2771790C3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CDD1C-2BCE-5A4D-BFB7-0206F97F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80830-664E-0F4F-ABCC-DB8F6BA3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39ADA-13B3-AB4B-832F-825840A2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11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1A6E0-61C8-E544-953F-3E779710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39485-B6BF-9B43-AD8A-FD65A800C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6E6D04-F675-3244-A6A9-88911EE68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D83E13-2E68-6943-B981-E23DEB391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60D838-6162-C04A-8B1E-C2623585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30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C76479-B9C8-E545-9EF4-A31B082C8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09164-A5E1-9B45-8BB3-A52D525B2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1A07FA-E06E-CA4A-BE8E-8A750E75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A576E2-5FEA-CE49-814C-8E0ED9F9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14AE6-CE2F-384C-99DA-96DCD443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300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752F6-B8BE-8B44-BE57-E535CCD5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FB198-2615-3F4D-B128-F36514A26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0147D3-61B1-BE4D-A760-31C15A915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D8D8A4-BC7C-F24B-8D05-83DE5603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E950F-EB4E-454E-B226-002CF54C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72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EDB38-25C8-CE42-9AC4-6A3B896A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782F0-54B0-7740-85B6-430A0044D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D817C-C5F4-264E-898B-3EC51EE2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36231-AD15-A446-ABDE-F4AA081E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D343E-4F2C-AD4A-B157-ACE9E7D1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557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7A839-8DA5-3C4F-AC5E-9FAA935A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6C68C-6880-DC45-A4DB-259C6B21D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6F30CF-B0E1-6242-A02B-E8E1CFF40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009280-24A5-F94D-B0D9-F7511002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E5551-FCEC-1E42-A93E-2C0FCB3B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BE991-4429-0449-9C01-292987EA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6787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71D4A-D4E3-E046-8F4F-287B9DA4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90C51-46C6-BF40-A522-94F066422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C2CB38-5EB0-CA4D-906E-CBB19E57C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BD23D9-EE9E-C543-8B0F-2F83E2B65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6C450A-3E2D-4C40-A006-B93049142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F343C8-7A26-0F40-97DC-06F70B0F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3441D9-6468-594D-9E0B-E590CE30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A75649-A7DC-E149-AB01-CF20D8B9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03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6D947-4E61-E841-B41A-A9585BCB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EA0BFE-B9D1-1040-8A57-ED038151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3C5A0-43B5-4742-9BFB-9D795136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434391-8582-7842-B1E2-9B630037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52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EC125-72C2-734B-AE83-72EC58EB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BE7C41-8FA7-9D41-A28E-4624F2CB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8BA75C-9F38-AA43-B53B-ED5D850B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7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FB07-D894-6448-ACF0-94678919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A2F66-B73B-B141-B873-9C54E64A4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BC8732-9151-7146-9D80-DDC38E872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1F7DA0-0A9D-CE4A-B7A6-CB35D57A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6B7D72-6BAB-E94D-8948-728AFDCC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FF9E7A-E565-F343-BFE9-3DCAE287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050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5891F-07BF-9E44-896E-C12E9F62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333021-9709-1F49-ACBB-F4572F582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EE0DAA-0842-EE40-809B-741CDD59B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96CC9F-C3F1-9243-8B39-54543360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F0DFB6-879A-B143-8F68-0D1D517D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D3DFF6-1C9E-FC43-9724-3DD41301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55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D667B5-CF4D-E04F-BA98-BD9E7D47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106550-A502-6F44-8572-1D40AEC64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C593D-7262-5844-90E2-C420A24AD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FBFB9-FBB6-8F4F-B68A-7EDF8EE9CC67}" type="datetimeFigureOut">
              <a:rPr kumimoji="1" lang="ko-KR" altLang="en-US" smtClean="0"/>
              <a:t>2019. 2. 10.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FE1A8-7119-6D4C-9E73-B8F1E43E7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59AEF-8795-4040-9307-44EE15ABC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9EB44-8A9E-1A40-B7D5-BB6265BB43B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46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C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683B2D-6A23-8745-8985-111E64999710}"/>
              </a:ext>
            </a:extLst>
          </p:cNvPr>
          <p:cNvSpPr/>
          <p:nvPr/>
        </p:nvSpPr>
        <p:spPr>
          <a:xfrm>
            <a:off x="435429" y="0"/>
            <a:ext cx="11353799" cy="5889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E6F527-73DF-134C-B1ED-77040AE3E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272" y="6442168"/>
            <a:ext cx="1729703" cy="238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5DF0F-EA99-4B40-8378-E574D9368286}"/>
              </a:ext>
            </a:extLst>
          </p:cNvPr>
          <p:cNvSpPr txBox="1"/>
          <p:nvPr/>
        </p:nvSpPr>
        <p:spPr>
          <a:xfrm>
            <a:off x="751111" y="1276681"/>
            <a:ext cx="6633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 CES</a:t>
            </a:r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함께 살펴보는 </a:t>
            </a:r>
            <a:endParaRPr kumimoji="1" lang="en-US" altLang="ko-KR" sz="3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자동차와 </a:t>
            </a:r>
            <a:r>
              <a:rPr kumimoji="1" lang="ko-KR" altLang="en-US" sz="32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인포테인먼트의</a:t>
            </a:r>
            <a:r>
              <a:rPr kumimoji="1" lang="ko-KR" altLang="en-US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미래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84404-E43C-5144-9D85-99AEE6766920}"/>
              </a:ext>
            </a:extLst>
          </p:cNvPr>
          <p:cNvSpPr txBox="1"/>
          <p:nvPr/>
        </p:nvSpPr>
        <p:spPr>
          <a:xfrm>
            <a:off x="751111" y="4996544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인포테인먼트</a:t>
            </a:r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소프트웨어 개발팀</a:t>
            </a:r>
            <a:endParaRPr kumimoji="1"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최이지 인턴사원</a:t>
            </a:r>
          </a:p>
        </p:txBody>
      </p:sp>
    </p:spTree>
    <p:extLst>
      <p:ext uri="{BB962C8B-B14F-4D97-AF65-F5344CB8AC3E}">
        <p14:creationId xmlns:p14="http://schemas.microsoft.com/office/powerpoint/2010/main" val="404329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4504662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인공지능과 </a:t>
            </a:r>
            <a:r>
              <a:rPr lang="ko-KR" alt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사물인터넷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자동차와 인공지능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858292-940A-4346-9B7C-B00171451047}"/>
              </a:ext>
            </a:extLst>
          </p:cNvPr>
          <p:cNvSpPr/>
          <p:nvPr/>
        </p:nvSpPr>
        <p:spPr>
          <a:xfrm>
            <a:off x="6352531" y="197017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3747E3-1147-7B48-8462-7F1A8096052F}"/>
              </a:ext>
            </a:extLst>
          </p:cNvPr>
          <p:cNvSpPr/>
          <p:nvPr/>
        </p:nvSpPr>
        <p:spPr>
          <a:xfrm>
            <a:off x="947281" y="1306880"/>
            <a:ext cx="10622419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</a:rPr>
              <a:t>음성 인식 위주의 </a:t>
            </a:r>
            <a:r>
              <a:rPr lang="en-US" altLang="ko-KR" sz="1600" b="1" dirty="0">
                <a:solidFill>
                  <a:srgbClr val="000000"/>
                </a:solidFill>
              </a:rPr>
              <a:t>AI </a:t>
            </a:r>
            <a:r>
              <a:rPr lang="ko-KR" altLang="en-US" sz="1600" b="1" dirty="0">
                <a:solidFill>
                  <a:srgbClr val="000000"/>
                </a:solidFill>
              </a:rPr>
              <a:t>확대 예상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    :</a:t>
            </a:r>
            <a:r>
              <a:rPr lang="ko-KR" altLang="en-US" sz="1400" dirty="0">
                <a:solidFill>
                  <a:srgbClr val="000000"/>
                </a:solidFill>
              </a:rPr>
              <a:t> 자동차라는 환경 특성 상</a:t>
            </a:r>
            <a:r>
              <a:rPr lang="en-US" altLang="ko-KR" sz="1400" dirty="0">
                <a:solidFill>
                  <a:srgbClr val="000000"/>
                </a:solidFill>
              </a:rPr>
              <a:t>,</a:t>
            </a:r>
            <a:r>
              <a:rPr lang="ko-KR" altLang="en-US" sz="1400" dirty="0">
                <a:solidFill>
                  <a:srgbClr val="000000"/>
                </a:solidFill>
              </a:rPr>
              <a:t> 음성 인식 위주로 </a:t>
            </a:r>
            <a:r>
              <a:rPr lang="en-US" altLang="ko-KR" sz="1400" dirty="0">
                <a:solidFill>
                  <a:srgbClr val="000000"/>
                </a:solidFill>
              </a:rPr>
              <a:t>AI</a:t>
            </a:r>
            <a:r>
              <a:rPr lang="ko-KR" altLang="en-US" sz="1400" dirty="0">
                <a:solidFill>
                  <a:srgbClr val="000000"/>
                </a:solidFill>
              </a:rPr>
              <a:t> 관련 기능이 확대될 것으로 예상</a:t>
            </a:r>
            <a:endParaRPr lang="en-US" altLang="ko-KR" sz="1400" dirty="0">
              <a:solidFill>
                <a:srgbClr val="000000"/>
              </a:solidFill>
            </a:endParaRP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</a:rPr>
              <a:t>현대자동차와 카카오 협력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ko-KR" altLang="en-US" sz="15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</a:rPr>
              <a:t>:</a:t>
            </a:r>
            <a:r>
              <a:rPr lang="ko-KR" altLang="en-US" sz="1400" dirty="0">
                <a:solidFill>
                  <a:srgbClr val="000000"/>
                </a:solidFill>
              </a:rPr>
              <a:t> 현대자동차와 카카오는 인공지능 플랫폼 </a:t>
            </a:r>
            <a:r>
              <a:rPr lang="en-US" altLang="ko-KR" sz="1400" dirty="0">
                <a:solidFill>
                  <a:srgbClr val="000000"/>
                </a:solidFill>
              </a:rPr>
              <a:t>'</a:t>
            </a:r>
            <a:r>
              <a:rPr lang="ko-KR" altLang="en-US" sz="1400" dirty="0">
                <a:solidFill>
                  <a:srgbClr val="000000"/>
                </a:solidFill>
              </a:rPr>
              <a:t>카카오 아이</a:t>
            </a:r>
            <a:r>
              <a:rPr lang="en-US" altLang="ko-KR" sz="1400" dirty="0">
                <a:solidFill>
                  <a:srgbClr val="000000"/>
                </a:solidFill>
              </a:rPr>
              <a:t>'</a:t>
            </a:r>
            <a:r>
              <a:rPr lang="ko-KR" altLang="en-US" sz="1400" dirty="0">
                <a:solidFill>
                  <a:srgbClr val="000000"/>
                </a:solidFill>
              </a:rPr>
              <a:t>의 음성인식 기술을 활용한 인공지능 스피커 </a:t>
            </a:r>
            <a:r>
              <a:rPr lang="en-US" altLang="ko-KR" sz="1400" dirty="0">
                <a:solidFill>
                  <a:srgbClr val="000000"/>
                </a:solidFill>
              </a:rPr>
              <a:t>'</a:t>
            </a:r>
            <a:r>
              <a:rPr lang="ko-KR" altLang="en-US" sz="1400" dirty="0" err="1">
                <a:solidFill>
                  <a:srgbClr val="000000"/>
                </a:solidFill>
              </a:rPr>
              <a:t>카카오미니</a:t>
            </a:r>
            <a:r>
              <a:rPr lang="ko-KR" altLang="en-US" sz="1400" dirty="0">
                <a:solidFill>
                  <a:srgbClr val="000000"/>
                </a:solidFill>
              </a:rPr>
              <a:t>’ 기능을 </a:t>
            </a:r>
            <a:r>
              <a:rPr lang="en-US" altLang="ko-KR" sz="1400" dirty="0">
                <a:solidFill>
                  <a:srgbClr val="000000"/>
                </a:solidFill>
              </a:rPr>
              <a:t>2019</a:t>
            </a:r>
            <a:r>
              <a:rPr lang="ko-KR" altLang="en-US" sz="1400" dirty="0">
                <a:solidFill>
                  <a:srgbClr val="000000"/>
                </a:solidFill>
              </a:rPr>
              <a:t>년 이후 현대자동차에 탑재하는 것을 목표로 공동 개발 프로젝트를 시작했다 </a:t>
            </a:r>
            <a:endParaRPr lang="en-US" altLang="ko-KR" sz="1400" dirty="0">
              <a:solidFill>
                <a:srgbClr val="000000"/>
              </a:solidFill>
            </a:endParaRP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</a:rPr>
              <a:t>카카오 및 타사와의 적극적 협업 필요</a:t>
            </a:r>
          </a:p>
          <a:p>
            <a:pPr lvl="0" algn="just"/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    </a:t>
            </a:r>
            <a:r>
              <a:rPr lang="en-US" altLang="ko-KR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애플 </a:t>
            </a:r>
            <a:r>
              <a:rPr lang="ko-KR" altLang="en-US" sz="1400" kern="100" dirty="0" err="1">
                <a:latin typeface="맑은 고딕" panose="020B0503020000020004" pitchFamily="34" charset="-127"/>
                <a:cs typeface="Times New Roman" panose="02020603050405020304" pitchFamily="18" charset="0"/>
              </a:rPr>
              <a:t>카플레이</a:t>
            </a:r>
            <a:r>
              <a:rPr lang="en-US" altLang="ko-KR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안드로이드 </a:t>
            </a:r>
            <a:r>
              <a:rPr lang="ko-KR" altLang="en-US" sz="1400" kern="100" dirty="0" err="1">
                <a:latin typeface="맑은 고딕" panose="020B0503020000020004" pitchFamily="34" charset="-127"/>
                <a:cs typeface="Times New Roman" panose="02020603050405020304" pitchFamily="18" charset="0"/>
              </a:rPr>
              <a:t>오토에서</a:t>
            </a:r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사용 가능한 음악이나 전화 제어 기능 외에</a:t>
            </a:r>
            <a:r>
              <a:rPr lang="en-US" altLang="ko-KR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 공조 제어 더 자동차를 직접 제어할 수 있고 자동차 모듈 및 소프트웨어와 밀접한 연관이 있는 </a:t>
            </a:r>
            <a:r>
              <a:rPr lang="en-US" altLang="ko-KR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API</a:t>
            </a:r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등이 확대 개발 될 것으로 예상</a:t>
            </a:r>
            <a:r>
              <a:rPr lang="en-US" altLang="ko-KR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완성차업체만이 할 수 있는 역할 수행</a:t>
            </a:r>
            <a:r>
              <a:rPr lang="en-US" altLang="ko-KR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)</a:t>
            </a:r>
          </a:p>
          <a:p>
            <a:pPr lvl="0" algn="just"/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      </a:t>
            </a:r>
            <a:r>
              <a:rPr lang="en-US" altLang="ko-KR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LG</a:t>
            </a:r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전자</a:t>
            </a:r>
            <a:r>
              <a:rPr lang="en-US" altLang="ko-KR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endParaRPr lang="ko-KR" altLang="ko-KR" sz="1400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rgbClr val="000000"/>
              </a:solidFill>
            </a:endParaRPr>
          </a:p>
          <a:p>
            <a:endParaRPr lang="en-US" altLang="ko-K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4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4504662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인공지능과 </a:t>
            </a:r>
            <a:r>
              <a:rPr lang="ko-KR" alt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사물인터넷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예측 및 제안 아이디어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3F8567-C437-5045-945C-885970108F4F}"/>
              </a:ext>
            </a:extLst>
          </p:cNvPr>
          <p:cNvSpPr/>
          <p:nvPr/>
        </p:nvSpPr>
        <p:spPr>
          <a:xfrm>
            <a:off x="440517" y="342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4000">
              <a:spcAft>
                <a:spcPts val="0"/>
              </a:spcAft>
            </a:pPr>
            <a:r>
              <a:rPr lang="en-US" altLang="ko-KR" dirty="0">
                <a:latin typeface="굴림" panose="020B0600000101010101" pitchFamily="34" charset="-127"/>
                <a:cs typeface="굴림" panose="020B0600000101010101" pitchFamily="34" charset="-127"/>
              </a:rPr>
              <a:t>-</a:t>
            </a:r>
            <a:r>
              <a:rPr lang="ko-KR" altLang="en-US" dirty="0">
                <a:latin typeface="굴림" panose="020B0600000101010101" pitchFamily="34" charset="-127"/>
                <a:cs typeface="굴림" panose="020B0600000101010101" pitchFamily="34" charset="-127"/>
              </a:rPr>
              <a:t> 카카오와 더 협업할 수 있는 방안</a:t>
            </a:r>
            <a:endParaRPr lang="en-US" altLang="ko-KR" dirty="0">
              <a:latin typeface="굴림" panose="020B0600000101010101" pitchFamily="34" charset="-127"/>
              <a:cs typeface="굴림" panose="020B0600000101010101" pitchFamily="34" charset="-127"/>
            </a:endParaRPr>
          </a:p>
          <a:p>
            <a:pPr marL="254000">
              <a:spcAft>
                <a:spcPts val="0"/>
              </a:spcAft>
            </a:pPr>
            <a:r>
              <a:rPr lang="en-US" altLang="ko-KR" dirty="0">
                <a:latin typeface="굴림" panose="020B0600000101010101" pitchFamily="34" charset="-127"/>
                <a:cs typeface="굴림" panose="020B0600000101010101" pitchFamily="34" charset="-127"/>
              </a:rPr>
              <a:t>	=&gt;</a:t>
            </a:r>
            <a:r>
              <a:rPr lang="ko-KR" altLang="en-US" dirty="0">
                <a:latin typeface="굴림" panose="020B0600000101010101" pitchFamily="34" charset="-127"/>
                <a:cs typeface="굴림" panose="020B0600000101010101" pitchFamily="34" charset="-127"/>
              </a:rPr>
              <a:t> 그거 메신저와 자동차의 만남</a:t>
            </a:r>
            <a:endParaRPr lang="en-US" altLang="ko-KR" dirty="0">
              <a:latin typeface="굴림" panose="020B0600000101010101" pitchFamily="34" charset="-127"/>
              <a:cs typeface="굴림" panose="020B0600000101010101" pitchFamily="34" charset="-127"/>
            </a:endParaRPr>
          </a:p>
          <a:p>
            <a:pPr marL="254000">
              <a:spcAft>
                <a:spcPts val="0"/>
              </a:spcAft>
            </a:pPr>
            <a:r>
              <a:rPr lang="en-US" altLang="ko-KR" dirty="0">
                <a:latin typeface="굴림" panose="020B0600000101010101" pitchFamily="34" charset="-127"/>
                <a:cs typeface="굴림" panose="020B0600000101010101" pitchFamily="34" charset="-127"/>
              </a:rPr>
              <a:t>-</a:t>
            </a:r>
            <a:r>
              <a:rPr lang="ko-KR" altLang="en-US" dirty="0">
                <a:latin typeface="굴림" panose="020B0600000101010101" pitchFamily="34" charset="-127"/>
                <a:cs typeface="굴림" panose="020B0600000101010101" pitchFamily="34" charset="-127"/>
              </a:rPr>
              <a:t>  </a:t>
            </a:r>
            <a:r>
              <a:rPr lang="en-US" altLang="ko-KR" dirty="0">
                <a:latin typeface="굴림" panose="020B0600000101010101" pitchFamily="34" charset="-127"/>
                <a:cs typeface="굴림" panose="020B0600000101010101" pitchFamily="34" charset="-127"/>
              </a:rPr>
              <a:t>And so on …</a:t>
            </a:r>
            <a:endParaRPr lang="ko-KR" altLang="ko-KR" sz="2800" dirty="0">
              <a:effectLst/>
              <a:latin typeface="굴림" panose="020B0600000101010101" pitchFamily="34" charset="-127"/>
              <a:ea typeface="굴림" panose="020B0600000101010101" pitchFamily="34" charset="-127"/>
              <a:cs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614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3283311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3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5G</a:t>
            </a:r>
          </a:p>
          <a:p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5G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와 </a:t>
            </a:r>
            <a:r>
              <a:rPr lang="ko-KR" altLang="en-US" sz="2000" b="1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커넥티드</a:t>
            </a:r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카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E54177-228D-5B47-97FF-4E2725DC9B62}"/>
              </a:ext>
            </a:extLst>
          </p:cNvPr>
          <p:cNvSpPr/>
          <p:nvPr/>
        </p:nvSpPr>
        <p:spPr>
          <a:xfrm>
            <a:off x="806089" y="1234055"/>
            <a:ext cx="1052231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0000"/>
                </a:solidFill>
              </a:rPr>
              <a:t>4</a:t>
            </a:r>
            <a:r>
              <a:rPr lang="ko-KR" altLang="en-US" sz="1600" b="1" dirty="0">
                <a:solidFill>
                  <a:srgbClr val="000000"/>
                </a:solidFill>
              </a:rPr>
              <a:t>세대 </a:t>
            </a:r>
            <a:r>
              <a:rPr lang="en-US" altLang="ko-KR" sz="1600" b="1" dirty="0">
                <a:solidFill>
                  <a:srgbClr val="000000"/>
                </a:solidFill>
              </a:rPr>
              <a:t>LTE</a:t>
            </a:r>
            <a:r>
              <a:rPr lang="ko-KR" altLang="en-US" sz="1600" b="1" dirty="0">
                <a:solidFill>
                  <a:srgbClr val="000000"/>
                </a:solidFill>
              </a:rPr>
              <a:t>보다 </a:t>
            </a:r>
            <a:r>
              <a:rPr lang="en-US" altLang="ko-KR" sz="1600" b="1" dirty="0">
                <a:solidFill>
                  <a:srgbClr val="000000"/>
                </a:solidFill>
              </a:rPr>
              <a:t>270</a:t>
            </a:r>
            <a:r>
              <a:rPr lang="ko-KR" altLang="en-US" sz="1600" b="1" dirty="0">
                <a:solidFill>
                  <a:srgbClr val="000000"/>
                </a:solidFill>
              </a:rPr>
              <a:t>배 빠른 전송속도</a:t>
            </a:r>
            <a:r>
              <a:rPr lang="en-US" altLang="ko-KR" sz="1600" b="1" dirty="0">
                <a:solidFill>
                  <a:srgbClr val="000000"/>
                </a:solidFill>
              </a:rPr>
              <a:t>, 1/50 </a:t>
            </a:r>
            <a:r>
              <a:rPr lang="ko-KR" altLang="en-US" sz="1600" b="1" dirty="0">
                <a:solidFill>
                  <a:srgbClr val="000000"/>
                </a:solidFill>
              </a:rPr>
              <a:t>단축된 지연시간</a:t>
            </a:r>
          </a:p>
          <a:p>
            <a:r>
              <a:rPr lang="en-US" altLang="ko-KR" sz="1400" dirty="0">
                <a:solidFill>
                  <a:srgbClr val="000000"/>
                </a:solidFill>
              </a:rPr>
              <a:t>    :</a:t>
            </a:r>
            <a:r>
              <a:rPr lang="ko-KR" altLang="en-US" sz="1400" dirty="0">
                <a:solidFill>
                  <a:srgbClr val="000000"/>
                </a:solidFill>
              </a:rPr>
              <a:t> 최대 전송속도 향상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다수 기기 연결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</a:rPr>
              <a:t>초저지연</a:t>
            </a:r>
            <a:r>
              <a:rPr lang="ko-KR" altLang="en-US" sz="1400" dirty="0">
                <a:solidFill>
                  <a:srgbClr val="000000"/>
                </a:solidFill>
              </a:rPr>
              <a:t> 실시간 서비스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  <a:r>
              <a:rPr lang="ko-KR" altLang="en-US" sz="1400" dirty="0">
                <a:solidFill>
                  <a:srgbClr val="000000"/>
                </a:solidFill>
              </a:rPr>
              <a:t> 가상현실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증강현실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</a:rPr>
              <a:t>자율주행차</a:t>
            </a:r>
            <a:r>
              <a:rPr lang="ko-KR" altLang="en-US" sz="1400" dirty="0">
                <a:solidFill>
                  <a:srgbClr val="000000"/>
                </a:solidFill>
              </a:rPr>
              <a:t> 등의 새로운 서비스 구현을 가능케 함</a:t>
            </a:r>
          </a:p>
          <a:p>
            <a:pPr lvl="0"/>
            <a:endParaRPr lang="en-US" altLang="ko-KR" sz="1600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0000"/>
                </a:solidFill>
              </a:rPr>
              <a:t>2020</a:t>
            </a:r>
            <a:r>
              <a:rPr lang="ko-KR" altLang="en-US" sz="1600" b="1" dirty="0">
                <a:solidFill>
                  <a:srgbClr val="000000"/>
                </a:solidFill>
              </a:rPr>
              <a:t>년 상용화 시작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pPr lvl="0"/>
            <a:r>
              <a:rPr lang="ko-KR" altLang="en-US" sz="15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</a:rPr>
              <a:t>:</a:t>
            </a:r>
            <a:r>
              <a:rPr lang="ko-KR" altLang="en-US" sz="140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solidFill>
                  <a:srgbClr val="000000"/>
                </a:solidFill>
              </a:rPr>
              <a:t>SKT, LG U+, KT</a:t>
            </a:r>
            <a:r>
              <a:rPr lang="ko-KR" altLang="en-US" sz="1400" dirty="0">
                <a:solidFill>
                  <a:srgbClr val="000000"/>
                </a:solidFill>
              </a:rPr>
              <a:t>는 주파수 경매 및 인프라 구축을 완료하여 </a:t>
            </a:r>
            <a:r>
              <a:rPr lang="en-US" altLang="ko-KR" sz="1400" dirty="0">
                <a:solidFill>
                  <a:srgbClr val="000000"/>
                </a:solidFill>
              </a:rPr>
              <a:t>2019</a:t>
            </a:r>
            <a:r>
              <a:rPr lang="ko-KR" altLang="en-US" sz="1400" dirty="0">
                <a:solidFill>
                  <a:srgbClr val="000000"/>
                </a:solidFill>
              </a:rPr>
              <a:t>년 </a:t>
            </a:r>
            <a:r>
              <a:rPr lang="en-US" altLang="ko-KR" sz="1400" dirty="0">
                <a:solidFill>
                  <a:srgbClr val="000000"/>
                </a:solidFill>
              </a:rPr>
              <a:t>1</a:t>
            </a:r>
            <a:r>
              <a:rPr lang="ko-KR" altLang="en-US" sz="1400" dirty="0">
                <a:solidFill>
                  <a:srgbClr val="000000"/>
                </a:solidFill>
              </a:rPr>
              <a:t>월 </a:t>
            </a:r>
            <a:r>
              <a:rPr lang="en-US" altLang="ko-KR" sz="1400" dirty="0">
                <a:solidFill>
                  <a:srgbClr val="000000"/>
                </a:solidFill>
              </a:rPr>
              <a:t>5G</a:t>
            </a:r>
            <a:r>
              <a:rPr lang="ko-KR" altLang="en-US" sz="1400" dirty="0">
                <a:solidFill>
                  <a:srgbClr val="000000"/>
                </a:solidFill>
              </a:rPr>
              <a:t> 네트워크 스위치를 올리며 상용화 시대를 선언했고</a:t>
            </a:r>
            <a:r>
              <a:rPr lang="en-US" altLang="ko-KR" sz="1400" dirty="0">
                <a:solidFill>
                  <a:srgbClr val="000000"/>
                </a:solidFill>
              </a:rPr>
              <a:t>,</a:t>
            </a:r>
            <a:r>
              <a:rPr lang="ko-KR" altLang="en-US" sz="1400" dirty="0">
                <a:solidFill>
                  <a:srgbClr val="000000"/>
                </a:solidFill>
              </a:rPr>
              <a:t> 올해 삼성에서는 최초의 </a:t>
            </a:r>
            <a:r>
              <a:rPr lang="en-US" altLang="ko-KR" sz="1400" dirty="0">
                <a:solidFill>
                  <a:srgbClr val="000000"/>
                </a:solidFill>
              </a:rPr>
              <a:t>5G </a:t>
            </a:r>
            <a:r>
              <a:rPr lang="ko-KR" altLang="en-US" sz="1400" dirty="0">
                <a:solidFill>
                  <a:srgbClr val="000000"/>
                </a:solidFill>
              </a:rPr>
              <a:t>스마트폰을 선보였음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lvl="0"/>
            <a:endParaRPr lang="en-US" altLang="ko-KR" sz="1600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</a:rPr>
              <a:t>평창 올림픽에서 선보인 </a:t>
            </a:r>
            <a:r>
              <a:rPr lang="en-US" altLang="ko-KR" sz="1600" b="1" dirty="0">
                <a:solidFill>
                  <a:srgbClr val="000000"/>
                </a:solidFill>
              </a:rPr>
              <a:t>KT</a:t>
            </a:r>
            <a:r>
              <a:rPr lang="ko-KR" altLang="en-US" sz="1600" b="1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</a:rPr>
              <a:t>5G</a:t>
            </a:r>
            <a:r>
              <a:rPr lang="en-US" altLang="ko-KR" sz="1400" b="1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400" b="1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자율주행 버스 </a:t>
            </a:r>
            <a:r>
              <a:rPr lang="en-US" altLang="ko-KR" sz="1400" b="1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400" b="1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400" b="1" kern="100" dirty="0" err="1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자율주행과</a:t>
            </a:r>
            <a:r>
              <a:rPr lang="ko-KR" altLang="en-US" sz="1400" b="1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5G</a:t>
            </a:r>
            <a:endParaRPr lang="en-US" altLang="ko-KR" sz="1400" kern="100" dirty="0">
              <a:solidFill>
                <a:prstClr val="black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/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   </a:t>
            </a:r>
            <a:r>
              <a:rPr lang="en-US" altLang="ko-KR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KT</a:t>
            </a:r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5G</a:t>
            </a:r>
            <a:r>
              <a:rPr lang="ko-KR" altLang="en-US" sz="1400" kern="100" dirty="0" err="1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이용한 자율주행 버스에서 통신망</a:t>
            </a:r>
            <a:r>
              <a:rPr lang="en-US" altLang="ko-KR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 err="1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방송중계망</a:t>
            </a:r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등 </a:t>
            </a:r>
            <a:r>
              <a:rPr lang="en-US" altLang="ko-KR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22</a:t>
            </a:r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개 통신 서비스를 서비스 장애 없이 안정적으로 제공한 실례가 있음</a:t>
            </a:r>
            <a:endParaRPr lang="en-US" altLang="ko-KR" sz="1400" kern="100" dirty="0">
              <a:solidFill>
                <a:prstClr val="black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/>
            <a:endParaRPr lang="en-US" altLang="ko-KR" sz="1600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600" b="1" kern="100" dirty="0">
                <a:solidFill>
                  <a:srgbClr val="000000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사용자 요금 부과 문제</a:t>
            </a:r>
            <a:endParaRPr lang="en-US" altLang="ko-KR" sz="1400" kern="100" dirty="0">
              <a:solidFill>
                <a:prstClr val="black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/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   </a:t>
            </a:r>
            <a:r>
              <a:rPr lang="en-US" altLang="ko-KR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5G</a:t>
            </a:r>
            <a:r>
              <a:rPr lang="ko-KR" altLang="en-US" sz="1400" kern="100" dirty="0" err="1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포함한 통신 모듈을 사용하는 </a:t>
            </a:r>
            <a:r>
              <a:rPr lang="ko-KR" altLang="en-US" sz="1400" kern="100" dirty="0" err="1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커넥티드</a:t>
            </a:r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 err="1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카에서는</a:t>
            </a:r>
            <a:r>
              <a:rPr lang="en-US" altLang="ko-KR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차 내 통신망 사용을 위한 요금제 부과 문제가 있음</a:t>
            </a:r>
            <a:r>
              <a:rPr lang="en-US" altLang="ko-KR" sz="1400" kern="100" dirty="0">
                <a:solidFill>
                  <a:prstClr val="black"/>
                </a:solidFill>
                <a:latin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R" altLang="en-US" sz="1400" kern="100" dirty="0">
              <a:solidFill>
                <a:prstClr val="black"/>
              </a:solidFill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lvl="0"/>
            <a:endParaRPr lang="en-US" altLang="ko-KR" sz="1400" dirty="0">
              <a:solidFill>
                <a:srgbClr val="000000"/>
              </a:solidFill>
            </a:endParaRPr>
          </a:p>
          <a:p>
            <a:pPr lvl="0"/>
            <a:endParaRPr lang="en-US" altLang="ko-K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35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3283311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3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5G</a:t>
            </a:r>
          </a:p>
          <a:p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예측 및 제안 아이디어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396CA3-98DC-7F4E-9936-CBFB54062776}"/>
              </a:ext>
            </a:extLst>
          </p:cNvPr>
          <p:cNvSpPr/>
          <p:nvPr/>
        </p:nvSpPr>
        <p:spPr>
          <a:xfrm>
            <a:off x="3047999" y="2690336"/>
            <a:ext cx="6590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맑은 고딕" panose="020B0503020000020004" pitchFamily="34" charset="-127"/>
              <a:buChar char="-"/>
            </a:pP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요금 부과 방식에 관한 내 의견 </a:t>
            </a:r>
            <a:r>
              <a:rPr lang="en-US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or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타 플랫폼 사례 비교</a:t>
            </a:r>
            <a:endParaRPr lang="ko-KR" altLang="ko-KR" kern="100" dirty="0">
              <a:latin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>
              <a:buFont typeface="맑은 고딕" panose="020B0503020000020004" pitchFamily="34" charset="-127"/>
              <a:buChar char="-"/>
            </a:pP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블루링크 서비스 이용</a:t>
            </a:r>
            <a:r>
              <a:rPr lang="ko-KR" altLang="en-US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34" charset="-127"/>
                <a:cs typeface="Times New Roman" panose="02020603050405020304" pitchFamily="18" charset="0"/>
              </a:rPr>
              <a:t>고정 및 확대 방안 제시</a:t>
            </a:r>
          </a:p>
        </p:txBody>
      </p:sp>
    </p:spTree>
    <p:extLst>
      <p:ext uri="{BB962C8B-B14F-4D97-AF65-F5344CB8AC3E}">
        <p14:creationId xmlns:p14="http://schemas.microsoft.com/office/powerpoint/2010/main" val="76927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C47CF-ED70-CC44-8D99-88F9A9414ED1}"/>
              </a:ext>
            </a:extLst>
          </p:cNvPr>
          <p:cNvSpPr/>
          <p:nvPr/>
        </p:nvSpPr>
        <p:spPr>
          <a:xfrm>
            <a:off x="2808514" y="2726196"/>
            <a:ext cx="6422571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FOR LISTENING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질의응답</a:t>
            </a:r>
            <a:endParaRPr lang="en-US" altLang="ko-KR" sz="2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Please feel free to ask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 any questions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261B95-8B02-CA48-B6F4-09F4F25DD9FE}"/>
              </a:ext>
            </a:extLst>
          </p:cNvPr>
          <p:cNvSpPr/>
          <p:nvPr/>
        </p:nvSpPr>
        <p:spPr>
          <a:xfrm>
            <a:off x="5873759" y="3644281"/>
            <a:ext cx="562460" cy="360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23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 57"/>
          <p:cNvSpPr/>
          <p:nvPr/>
        </p:nvSpPr>
        <p:spPr>
          <a:xfrm>
            <a:off x="285750" y="0"/>
            <a:ext cx="6038437" cy="6871919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56527" y="1943548"/>
            <a:ext cx="2759412" cy="2759413"/>
            <a:chOff x="104896" y="1487384"/>
            <a:chExt cx="4260605" cy="4260605"/>
          </a:xfrm>
        </p:grpSpPr>
        <p:sp>
          <p:nvSpPr>
            <p:cNvPr id="4" name="타원 3"/>
            <p:cNvSpPr/>
            <p:nvPr/>
          </p:nvSpPr>
          <p:spPr>
            <a:xfrm>
              <a:off x="642584" y="2025072"/>
              <a:ext cx="3185229" cy="31852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800" dirty="0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14230" y="2834794"/>
              <a:ext cx="3448390" cy="1624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i="1" dirty="0">
                  <a:solidFill>
                    <a:prstClr val="white"/>
                  </a:solidFill>
                </a:rPr>
                <a:t>2019 CES</a:t>
              </a:r>
              <a:r>
                <a:rPr lang="ko-KR" altLang="en-US" sz="1200" i="1" dirty="0">
                  <a:solidFill>
                    <a:prstClr val="white"/>
                  </a:solidFill>
                </a:rPr>
                <a:t>로 살펴보는</a:t>
              </a:r>
              <a:r>
                <a:rPr lang="en-US" altLang="ko-KR" sz="1200" i="1" dirty="0">
                  <a:solidFill>
                    <a:prstClr val="white"/>
                  </a:solidFill>
                </a:rPr>
                <a:t> </a:t>
              </a:r>
              <a:r>
                <a:rPr lang="en-US" altLang="ko-KR" sz="2000" b="1" i="1" dirty="0">
                  <a:solidFill>
                    <a:prstClr val="white"/>
                  </a:solidFill>
                </a:rPr>
                <a:t>INFOTAINMENT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100" b="1" i="1" dirty="0">
                  <a:solidFill>
                    <a:prstClr val="white"/>
                  </a:solidFill>
                </a:rPr>
                <a:t>of the future</a:t>
              </a:r>
              <a:endParaRPr lang="en-US" altLang="ko-KR" sz="3600" b="1" i="1" dirty="0">
                <a:solidFill>
                  <a:prstClr val="white"/>
                </a:solidFill>
              </a:endParaRPr>
            </a:p>
          </p:txBody>
        </p:sp>
        <p:sp>
          <p:nvSpPr>
            <p:cNvPr id="6" name="원호 5"/>
            <p:cNvSpPr/>
            <p:nvPr/>
          </p:nvSpPr>
          <p:spPr>
            <a:xfrm>
              <a:off x="104896" y="1487384"/>
              <a:ext cx="4260605" cy="4260605"/>
            </a:xfrm>
            <a:prstGeom prst="arc">
              <a:avLst>
                <a:gd name="adj1" fmla="val 14612488"/>
                <a:gd name="adj2" fmla="val 8273002"/>
              </a:avLst>
            </a:prstGeom>
            <a:ln w="952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 flipH="1" flipV="1">
            <a:off x="5841175" y="4595285"/>
            <a:ext cx="540588" cy="54058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892566" y="1168067"/>
            <a:ext cx="540588" cy="54058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 flipV="1">
            <a:off x="6053893" y="2836557"/>
            <a:ext cx="540588" cy="54058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877050" y="1194628"/>
            <a:ext cx="4586531" cy="115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차세대 디스플레이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 can use a software program such as Microsoft Power Point to provide the audience with slides that contains your major points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204419" y="1195977"/>
            <a:ext cx="124425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KEYWORD 1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297937" y="2778171"/>
            <a:ext cx="124425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KEYWORD 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204419" y="4557092"/>
            <a:ext cx="1244251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KEYWORD 3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7080453" y="2833428"/>
            <a:ext cx="4586531" cy="115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인공지능과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사물인터넷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 can use a software program such as Microsoft Power Point to provide the audience with slides that contains your major points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778098" y="4557092"/>
            <a:ext cx="4586531" cy="115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34" charset="-127"/>
              </a:rPr>
              <a:t>5G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You can use a software program such as Microsoft Power Point to provide the audience with slides that contains your major points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F031E2-3AAD-0643-91DD-C3339BD1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74" y="2736764"/>
            <a:ext cx="794656" cy="4567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4E1B0BD-A8F7-C842-8156-69BA4A6B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229" y="2914145"/>
            <a:ext cx="385412" cy="3854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1DCB4-80E1-E54C-A334-2C454034E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693" y="1299190"/>
            <a:ext cx="333494" cy="3334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2C969D-9680-8143-B2EE-214135BEA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541" y="4696550"/>
            <a:ext cx="315376" cy="3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2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4046911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차세대 디스플레이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왜 디스플레이가 중요해지는가</a:t>
            </a:r>
            <a:r>
              <a:rPr lang="en-US" altLang="ko-KR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FDA1D2-0656-6C47-BEE6-1AC1D4061725}"/>
              </a:ext>
            </a:extLst>
          </p:cNvPr>
          <p:cNvSpPr/>
          <p:nvPr/>
        </p:nvSpPr>
        <p:spPr>
          <a:xfrm>
            <a:off x="5411449" y="1921116"/>
            <a:ext cx="66106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000000"/>
                </a:solidFill>
              </a:rPr>
              <a:t>인포테인먼트의</a:t>
            </a:r>
            <a:r>
              <a:rPr lang="ko-KR" altLang="en-US" sz="1600" b="1" dirty="0">
                <a:solidFill>
                  <a:srgbClr val="000000"/>
                </a:solidFill>
              </a:rPr>
              <a:t> 의미 확대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    : </a:t>
            </a:r>
            <a:r>
              <a:rPr lang="ko-KR" altLang="en-US" sz="1400" dirty="0">
                <a:solidFill>
                  <a:srgbClr val="000000"/>
                </a:solidFill>
              </a:rPr>
              <a:t>과거 오디오 시스템</a:t>
            </a:r>
            <a:r>
              <a:rPr lang="en-US" altLang="ko-KR" sz="1400" dirty="0">
                <a:solidFill>
                  <a:srgbClr val="000000"/>
                </a:solidFill>
              </a:rPr>
              <a:t>,</a:t>
            </a:r>
            <a:r>
              <a:rPr lang="ko-KR" altLang="en-US" sz="1400" dirty="0">
                <a:solidFill>
                  <a:srgbClr val="000000"/>
                </a:solidFill>
              </a:rPr>
              <a:t> 네비게이션 정도의 의미를 넘어 자동차 운영체제 전반을 포괄하게 되었음</a:t>
            </a:r>
            <a:endParaRPr lang="en-US" altLang="ko-KR" sz="1400" dirty="0">
              <a:solidFill>
                <a:srgbClr val="000000"/>
              </a:solidFill>
            </a:endParaRP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</a:rPr>
              <a:t>사용자 인터페이스의 핵심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ko-KR" altLang="en-US" sz="15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</a:rPr>
              <a:t>:</a:t>
            </a:r>
            <a:r>
              <a:rPr lang="ko-KR" altLang="en-US" sz="1400" dirty="0">
                <a:solidFill>
                  <a:srgbClr val="000000"/>
                </a:solidFill>
              </a:rPr>
              <a:t> 기존의 단순한 정보 표시 목적에서 벗어나 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“운전자와 서로 교감하며 정보를 교환하고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소비하는 장치”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25E1A41-3FE6-5346-9DF2-30592BAB0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596" y="3996400"/>
            <a:ext cx="721906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            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143000" marR="0" lvl="0" indent="-1143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8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US" altLang="ko-KR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2" name="Picture 8" descr="car icon png에 대한 이미지 검색결과">
            <a:extLst>
              <a:ext uri="{FF2B5EF4-FFF2-40B4-BE49-F238E27FC236}">
                <a16:creationId xmlns:a16="http://schemas.microsoft.com/office/drawing/2014/main" id="{D11049D6-C8AB-5642-A7BD-FE4F93F2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12" y="4295023"/>
            <a:ext cx="1609592" cy="16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river icon에 대한 이미지 검색결과">
            <a:extLst>
              <a:ext uri="{FF2B5EF4-FFF2-40B4-BE49-F238E27FC236}">
                <a16:creationId xmlns:a16="http://schemas.microsoft.com/office/drawing/2014/main" id="{0FA11569-0714-0348-99E4-E51E2006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942" y="4529738"/>
            <a:ext cx="1199095" cy="11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5B8083-2E1F-8E41-88E6-A2BF2ACE8A6A}"/>
              </a:ext>
            </a:extLst>
          </p:cNvPr>
          <p:cNvSpPr/>
          <p:nvPr/>
        </p:nvSpPr>
        <p:spPr>
          <a:xfrm>
            <a:off x="6352531" y="197017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07CEDD-696E-874D-A41F-6C5F714543C7}"/>
              </a:ext>
            </a:extLst>
          </p:cNvPr>
          <p:cNvSpPr/>
          <p:nvPr/>
        </p:nvSpPr>
        <p:spPr>
          <a:xfrm>
            <a:off x="415317" y="1357978"/>
            <a:ext cx="6874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인포테인먼트의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핵심 장치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D3F5AE-BEAB-4F47-B5DD-BBECBEE752B1}"/>
              </a:ext>
            </a:extLst>
          </p:cNvPr>
          <p:cNvSpPr/>
          <p:nvPr/>
        </p:nvSpPr>
        <p:spPr>
          <a:xfrm>
            <a:off x="440516" y="3892501"/>
            <a:ext cx="5435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자율주행 환경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: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＇이동하는 공간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’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으로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변화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C379B52-87D4-2B47-950D-31DE4731E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82" y="1861156"/>
            <a:ext cx="4814221" cy="165659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5029C3-EEA1-A648-96C5-C557B12D2357}"/>
              </a:ext>
            </a:extLst>
          </p:cNvPr>
          <p:cNvSpPr/>
          <p:nvPr/>
        </p:nvSpPr>
        <p:spPr>
          <a:xfrm>
            <a:off x="5397803" y="4513345"/>
            <a:ext cx="661066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000000"/>
                </a:solidFill>
              </a:rPr>
              <a:t>전방주시의</a:t>
            </a:r>
            <a:r>
              <a:rPr lang="ko-KR" altLang="en-US" sz="1600" b="1" dirty="0">
                <a:solidFill>
                  <a:srgbClr val="000000"/>
                </a:solidFill>
              </a:rPr>
              <a:t> 필요성 </a:t>
            </a:r>
            <a:r>
              <a:rPr lang="ko-KR" altLang="ko-KR" b="1" dirty="0"/>
              <a:t>↓</a:t>
            </a:r>
            <a:r>
              <a:rPr lang="ko-KR" altLang="en-US" sz="1600" b="1" dirty="0">
                <a:solidFill>
                  <a:srgbClr val="000000"/>
                </a:solidFill>
              </a:rPr>
              <a:t> 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    :</a:t>
            </a:r>
            <a:r>
              <a:rPr lang="ko-KR" altLang="en-US" sz="1400" dirty="0">
                <a:solidFill>
                  <a:srgbClr val="000000"/>
                </a:solidFill>
              </a:rPr>
              <a:t> 자율주행 환경에서는 전방 주시의 필요성이 낮아짐</a:t>
            </a:r>
            <a:endParaRPr lang="en-US" altLang="ko-KR" sz="1400" dirty="0">
              <a:solidFill>
                <a:srgbClr val="000000"/>
              </a:solidFill>
            </a:endParaRP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</a:rPr>
              <a:t>다양한 컨텐츠와 서비스 이용 욕구 및 필요성</a:t>
            </a:r>
            <a:r>
              <a:rPr lang="ko-KR" altLang="en-US" sz="2000" b="1" dirty="0"/>
              <a:t>↑</a:t>
            </a:r>
            <a:endParaRPr lang="en-US" altLang="ko-KR" b="1" dirty="0">
              <a:solidFill>
                <a:srgbClr val="000000"/>
              </a:solidFill>
            </a:endParaRPr>
          </a:p>
          <a:p>
            <a:r>
              <a:rPr lang="ko-KR" altLang="en-US" sz="15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</a:rPr>
              <a:t>:</a:t>
            </a:r>
            <a:r>
              <a:rPr lang="ko-KR" altLang="en-US" sz="1400" dirty="0">
                <a:solidFill>
                  <a:srgbClr val="000000"/>
                </a:solidFill>
              </a:rPr>
              <a:t> 자율주행 환경에서 탑승자는 이동하는 공간인 자동차에서 더욱 다양한 경험을 할 수 있으며</a:t>
            </a:r>
            <a:r>
              <a:rPr lang="en-US" altLang="ko-KR" sz="1400" dirty="0">
                <a:solidFill>
                  <a:srgbClr val="000000"/>
                </a:solidFill>
              </a:rPr>
              <a:t>,</a:t>
            </a:r>
            <a:r>
              <a:rPr lang="ko-KR" altLang="en-US" sz="1400" dirty="0">
                <a:solidFill>
                  <a:srgbClr val="000000"/>
                </a:solidFill>
              </a:rPr>
              <a:t> 디스플레이는 이를 위해 역할이 더욱 확대될 것으로 예상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2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3283311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차세대 디스플레이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자동차의 미래 디스플레이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AF0539-8DFB-8E4E-9453-25E9ACD4CD0E}"/>
              </a:ext>
            </a:extLst>
          </p:cNvPr>
          <p:cNvSpPr/>
          <p:nvPr/>
        </p:nvSpPr>
        <p:spPr>
          <a:xfrm>
            <a:off x="4541728" y="1748908"/>
            <a:ext cx="310854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Key Feature</a:t>
            </a:r>
          </a:p>
          <a:p>
            <a:pPr algn="ctr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marL="342900" indent="-342900" algn="ctr">
              <a:buAutoNum type="arabicPeriod"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클러스터 확대 및 변형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marL="342900" indent="-342900" algn="ctr">
              <a:buAutoNum type="arabicPeriod"/>
            </a:pP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HUD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와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홀로그램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3.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차량용 윈도우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2252CF-526D-5A43-A286-8B21DD43E4DC}"/>
              </a:ext>
            </a:extLst>
          </p:cNvPr>
          <p:cNvSpPr/>
          <p:nvPr/>
        </p:nvSpPr>
        <p:spPr>
          <a:xfrm>
            <a:off x="3883694" y="5462458"/>
            <a:ext cx="4424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Multi-display Infotainment System</a:t>
            </a:r>
            <a:endParaRPr lang="ko-KR" altLang="en-US" sz="2000" dirty="0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903E7792-0083-6045-A4E0-6CA39F63DF6A}"/>
              </a:ext>
            </a:extLst>
          </p:cNvPr>
          <p:cNvSpPr/>
          <p:nvPr/>
        </p:nvSpPr>
        <p:spPr>
          <a:xfrm>
            <a:off x="5911848" y="4677811"/>
            <a:ext cx="368300" cy="53340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391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3283311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차세대 디스플레이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자동차의 미래 디스플레이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B717B8-9912-DD4D-B349-AFC97423E4FF}"/>
              </a:ext>
            </a:extLst>
          </p:cNvPr>
          <p:cNvSpPr/>
          <p:nvPr/>
        </p:nvSpPr>
        <p:spPr>
          <a:xfrm>
            <a:off x="1060769" y="5999510"/>
            <a:ext cx="249299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500" dirty="0">
                <a:solidFill>
                  <a:srgbClr val="000000"/>
                </a:solidFill>
                <a:latin typeface="Knockout 49 A"/>
              </a:rPr>
              <a:t>Audi MMI and Virtual Cockpit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CC940A1-BB5F-044E-B369-B32768948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82"/>
          <a:stretch/>
        </p:blipFill>
        <p:spPr>
          <a:xfrm>
            <a:off x="440517" y="3558687"/>
            <a:ext cx="3640595" cy="22706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3DA494-91D8-5748-980D-14C41BA33290}"/>
              </a:ext>
            </a:extLst>
          </p:cNvPr>
          <p:cNvSpPr/>
          <p:nvPr/>
        </p:nvSpPr>
        <p:spPr>
          <a:xfrm>
            <a:off x="4818416" y="5999510"/>
            <a:ext cx="277069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500" dirty="0">
                <a:solidFill>
                  <a:srgbClr val="000000"/>
                </a:solidFill>
                <a:latin typeface="Knockout 49 A"/>
              </a:rPr>
              <a:t>Jaguar Land Rover Touch Pro Duo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B3EED0-8728-8345-8AB2-A0DC7C43D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2"/>
          <a:stretch/>
        </p:blipFill>
        <p:spPr>
          <a:xfrm>
            <a:off x="4520152" y="3558687"/>
            <a:ext cx="3367224" cy="22706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919658-8AC0-AC41-9147-457775A2154A}"/>
              </a:ext>
            </a:extLst>
          </p:cNvPr>
          <p:cNvSpPr/>
          <p:nvPr/>
        </p:nvSpPr>
        <p:spPr>
          <a:xfrm>
            <a:off x="8785715" y="5999510"/>
            <a:ext cx="25122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Knockout 49 A"/>
              </a:rPr>
              <a:t>제네시스 </a:t>
            </a:r>
            <a:r>
              <a:rPr lang="en-US" altLang="ko-KR" sz="1200" dirty="0">
                <a:solidFill>
                  <a:srgbClr val="000000"/>
                </a:solidFill>
                <a:latin typeface="Knockout 49 A"/>
              </a:rPr>
              <a:t>G90 12.3</a:t>
            </a:r>
            <a:r>
              <a:rPr lang="ko-KR" altLang="en-US" sz="1200" dirty="0">
                <a:solidFill>
                  <a:srgbClr val="000000"/>
                </a:solidFill>
                <a:latin typeface="Knockout 49 A"/>
              </a:rPr>
              <a:t>인치 디스플레이</a:t>
            </a:r>
            <a:endParaRPr lang="en" altLang="ko-KR" sz="12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AF0539-8DFB-8E4E-9453-25E9ACD4CD0E}"/>
              </a:ext>
            </a:extLst>
          </p:cNvPr>
          <p:cNvSpPr/>
          <p:nvPr/>
        </p:nvSpPr>
        <p:spPr>
          <a:xfrm>
            <a:off x="440517" y="1144855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클러스터 확대 및 변형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94C34DE-BC04-A84A-9F58-8EB715FFA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575" y="3563434"/>
            <a:ext cx="3442506" cy="226586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1117CA-359D-BB4C-9A19-F907F3741684}"/>
              </a:ext>
            </a:extLst>
          </p:cNvPr>
          <p:cNvSpPr/>
          <p:nvPr/>
        </p:nvSpPr>
        <p:spPr>
          <a:xfrm>
            <a:off x="934996" y="1674674"/>
            <a:ext cx="1062241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0000"/>
                </a:solidFill>
              </a:rPr>
              <a:t>CID(Central Information Display) </a:t>
            </a:r>
            <a:r>
              <a:rPr lang="ko-KR" altLang="en-US" sz="1600" b="1" dirty="0">
                <a:solidFill>
                  <a:srgbClr val="000000"/>
                </a:solidFill>
              </a:rPr>
              <a:t>확대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    :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2022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년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8 inch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이상의 디스플레이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탑재차량이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전체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70%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차지할 전망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중앙 클러스터의 역할 확대</a:t>
            </a:r>
            <a:endParaRPr lang="en-US" altLang="ko-KR" sz="1400" dirty="0">
              <a:solidFill>
                <a:srgbClr val="000000"/>
              </a:solidFill>
            </a:endParaRP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0000"/>
                </a:solidFill>
              </a:rPr>
              <a:t>OEM </a:t>
            </a:r>
            <a:r>
              <a:rPr lang="ko-KR" altLang="en-US" sz="1600" b="1" dirty="0">
                <a:solidFill>
                  <a:srgbClr val="000000"/>
                </a:solidFill>
              </a:rPr>
              <a:t>사례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ko-KR" altLang="en-US" sz="15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</a:rPr>
              <a:t>:</a:t>
            </a:r>
            <a:r>
              <a:rPr lang="ko-KR" altLang="en-US" sz="1400" dirty="0">
                <a:solidFill>
                  <a:srgbClr val="000000"/>
                </a:solidFill>
              </a:rPr>
              <a:t> 기존의 단순한 정보 표시 목적에서 벗어나 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“운전자와 서로 교감하며 정보를 교환하고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소비하는 장치”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94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3283311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차세대 디스플레이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자동차의 미래 디스플레이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AF0539-8DFB-8E4E-9453-25E9ACD4CD0E}"/>
              </a:ext>
            </a:extLst>
          </p:cNvPr>
          <p:cNvSpPr/>
          <p:nvPr/>
        </p:nvSpPr>
        <p:spPr>
          <a:xfrm>
            <a:off x="440517" y="1144855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2.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HUD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와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홀로그램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1117CA-359D-BB4C-9A19-F907F3741684}"/>
              </a:ext>
            </a:extLst>
          </p:cNvPr>
          <p:cNvSpPr/>
          <p:nvPr/>
        </p:nvSpPr>
        <p:spPr>
          <a:xfrm>
            <a:off x="934996" y="1659684"/>
            <a:ext cx="1062241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</a:rPr>
              <a:t>운전자의 시야 안에 있는 디스플레이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ko-KR" altLang="en-US" sz="1400" dirty="0">
                <a:solidFill>
                  <a:srgbClr val="000000"/>
                </a:solidFill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</a:rPr>
              <a:t>:</a:t>
            </a:r>
            <a:r>
              <a:rPr lang="ko-KR" altLang="en-US" sz="1400" dirty="0">
                <a:solidFill>
                  <a:srgbClr val="000000"/>
                </a:solidFill>
              </a:rPr>
              <a:t> 중앙 디스플레이는 운전자가 시선을 움직여야 하기 때문에 운전을 방해 할 수 있지만</a:t>
            </a:r>
            <a:r>
              <a:rPr lang="en-US" altLang="ko-KR" sz="1400" dirty="0">
                <a:solidFill>
                  <a:srgbClr val="000000"/>
                </a:solidFill>
              </a:rPr>
              <a:t>,</a:t>
            </a:r>
            <a:r>
              <a:rPr lang="ko-KR" altLang="en-US" sz="140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solidFill>
                  <a:srgbClr val="000000"/>
                </a:solidFill>
              </a:rPr>
              <a:t>HUD</a:t>
            </a:r>
            <a:r>
              <a:rPr lang="ko-KR" altLang="en-US" sz="1400" dirty="0">
                <a:solidFill>
                  <a:srgbClr val="000000"/>
                </a:solidFill>
              </a:rPr>
              <a:t>는 전면 유리창에 </a:t>
            </a:r>
            <a:r>
              <a:rPr lang="ko-KR" altLang="en-US" sz="1400" dirty="0" err="1">
                <a:solidFill>
                  <a:srgbClr val="000000"/>
                </a:solidFill>
              </a:rPr>
              <a:t>도로정보가</a:t>
            </a:r>
            <a:r>
              <a:rPr lang="ko-KR" altLang="en-US" sz="1400" dirty="0">
                <a:solidFill>
                  <a:srgbClr val="000000"/>
                </a:solidFill>
              </a:rPr>
              <a:t> 표시돼 운전자가 전방만 주시하면서 안전하게 운전할 수 있게 해줌</a:t>
            </a:r>
            <a:endParaRPr lang="en-US" altLang="ko-KR" sz="1400" dirty="0">
              <a:solidFill>
                <a:srgbClr val="000000"/>
              </a:solidFill>
            </a:endParaRPr>
          </a:p>
          <a:p>
            <a:endParaRPr lang="ko-KR" altLang="en-US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rgbClr val="000000"/>
                </a:solidFill>
              </a:rPr>
              <a:t>인포테인먼트</a:t>
            </a:r>
            <a:r>
              <a:rPr lang="ko-KR" altLang="en-US" sz="1600" b="1" dirty="0">
                <a:solidFill>
                  <a:srgbClr val="000000"/>
                </a:solidFill>
              </a:rPr>
              <a:t> 시스템과의 연계 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ko-KR" altLang="en-US" sz="1400" dirty="0">
                <a:solidFill>
                  <a:srgbClr val="000000"/>
                </a:solidFill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</a:rPr>
              <a:t>:</a:t>
            </a:r>
            <a:r>
              <a:rPr lang="ko-KR" altLang="en-US" sz="1400" dirty="0">
                <a:solidFill>
                  <a:srgbClr val="000000"/>
                </a:solidFill>
              </a:rPr>
              <a:t> 현재까지는 서브 디스플레이로서 역할</a:t>
            </a:r>
            <a:r>
              <a:rPr lang="en-US" altLang="ko-KR" sz="1400" dirty="0">
                <a:solidFill>
                  <a:srgbClr val="000000"/>
                </a:solidFill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</a:rPr>
              <a:t>향후 </a:t>
            </a:r>
            <a:r>
              <a:rPr lang="ko-KR" altLang="en-US" sz="1400" dirty="0" err="1">
                <a:solidFill>
                  <a:srgbClr val="000000"/>
                </a:solidFill>
              </a:rPr>
              <a:t>인포테인먼트</a:t>
            </a:r>
            <a:r>
              <a:rPr lang="ko-KR" altLang="en-US" sz="1400" dirty="0">
                <a:solidFill>
                  <a:srgbClr val="000000"/>
                </a:solidFill>
              </a:rPr>
              <a:t> 시스템과 연계하여 보다 다양한 정보 표출</a:t>
            </a:r>
          </a:p>
          <a:p>
            <a:endParaRPr lang="en-US" altLang="ko-KR" sz="16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</a:rPr>
              <a:t>현대기아차의 세계최초 홀로그램 </a:t>
            </a:r>
            <a:r>
              <a:rPr lang="en-US" altLang="ko-KR" sz="1600" b="1" dirty="0">
                <a:solidFill>
                  <a:srgbClr val="000000"/>
                </a:solidFill>
              </a:rPr>
              <a:t>AR </a:t>
            </a:r>
            <a:r>
              <a:rPr lang="ko-KR" altLang="en-US" sz="1600" b="1" dirty="0">
                <a:solidFill>
                  <a:srgbClr val="000000"/>
                </a:solidFill>
              </a:rPr>
              <a:t>내비게이션 </a:t>
            </a:r>
            <a:r>
              <a:rPr lang="en-US" altLang="ko-KR" sz="1600" b="1" dirty="0">
                <a:solidFill>
                  <a:srgbClr val="000000"/>
                </a:solidFill>
              </a:rPr>
              <a:t>in CES 2019</a:t>
            </a:r>
          </a:p>
          <a:p>
            <a:r>
              <a:rPr lang="en-US" altLang="ko-KR" sz="1400" dirty="0">
                <a:solidFill>
                  <a:srgbClr val="000000"/>
                </a:solidFill>
              </a:rPr>
              <a:t>    :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현대기아자동차와 스위스 기업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웨이레이가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세계 최초로 제네시스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G80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에 홀로그램 증강현실 내비게이션을 탑재하고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CES 2019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에서 전격 공개함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CD2AC8-AE0D-F347-BB03-4FB646BD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10" y="4379937"/>
            <a:ext cx="3537381" cy="19928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61A7DE-3681-FA42-B5D0-C5F341356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708" y="4379936"/>
            <a:ext cx="3195650" cy="19928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A52F2B-66B9-B74C-AC58-31C627C1D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475" y="4366228"/>
            <a:ext cx="3429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4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3283311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차세대 디스플레이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자동차의 미래 디스플레이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AF0539-8DFB-8E4E-9453-25E9ACD4CD0E}"/>
              </a:ext>
            </a:extLst>
          </p:cNvPr>
          <p:cNvSpPr/>
          <p:nvPr/>
        </p:nvSpPr>
        <p:spPr>
          <a:xfrm>
            <a:off x="440517" y="1144855"/>
            <a:ext cx="2008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3.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차량용 윈도우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14FB0D-814B-E74F-A8CC-6F14C24349A1}"/>
              </a:ext>
            </a:extLst>
          </p:cNvPr>
          <p:cNvSpPr/>
          <p:nvPr/>
        </p:nvSpPr>
        <p:spPr>
          <a:xfrm>
            <a:off x="934996" y="1674674"/>
            <a:ext cx="10622419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</a:rPr>
              <a:t>자율주행 환경에서 기존 역할을 넘는 윈도우 디스플레이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    :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자율주행 환경에서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차량 창문을 통한 전방 및 측면 주시 필요성이 감소됨에 따라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밖의 상황을 전달하는 기존 창문의 역할을 넘는 차량용 윈도우 디스플레이의 역할 기대</a:t>
            </a:r>
            <a:endParaRPr lang="en-US" altLang="ko-KR" sz="1400" dirty="0">
              <a:solidFill>
                <a:srgbClr val="000000"/>
              </a:solidFill>
            </a:endParaRPr>
          </a:p>
          <a:p>
            <a:endParaRPr lang="en-US" altLang="ko-K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0000"/>
                </a:solidFill>
              </a:rPr>
              <a:t>AR</a:t>
            </a:r>
            <a:endParaRPr lang="ko-KR" altLang="en-US" sz="1600" b="1" dirty="0">
              <a:solidFill>
                <a:srgbClr val="000000"/>
              </a:solidFill>
            </a:endParaRPr>
          </a:p>
          <a:p>
            <a:r>
              <a:rPr lang="ko-KR" altLang="en-US" sz="15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</a:rPr>
              <a:t>:</a:t>
            </a:r>
            <a:r>
              <a:rPr lang="ko-KR" altLang="en-US" sz="1400" dirty="0">
                <a:solidFill>
                  <a:srgbClr val="000000"/>
                </a:solidFill>
              </a:rPr>
              <a:t> 차량 외부 카메라 등을 이용해 차량 내에서 윈도우 디스플레이로 </a:t>
            </a:r>
            <a:r>
              <a:rPr lang="en-US" altLang="ko-KR" sz="1400" dirty="0">
                <a:solidFill>
                  <a:srgbClr val="000000"/>
                </a:solidFill>
              </a:rPr>
              <a:t>AR</a:t>
            </a:r>
            <a:r>
              <a:rPr lang="ko-KR" altLang="en-US" sz="1400" dirty="0">
                <a:solidFill>
                  <a:srgbClr val="000000"/>
                </a:solidFill>
              </a:rPr>
              <a:t> 서비스를 이용한다면 </a:t>
            </a:r>
            <a:endParaRPr lang="en-US" altLang="ko-KR" sz="1400" dirty="0">
              <a:solidFill>
                <a:srgbClr val="000000"/>
              </a:solidFill>
            </a:endParaRPr>
          </a:p>
          <a:p>
            <a:r>
              <a:rPr lang="ko-KR" altLang="en-US" sz="1400" dirty="0">
                <a:solidFill>
                  <a:srgbClr val="000000"/>
                </a:solidFill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</a:rPr>
              <a:t>1)</a:t>
            </a:r>
            <a:r>
              <a:rPr lang="ko-KR" altLang="en-US" sz="1400" dirty="0">
                <a:solidFill>
                  <a:srgbClr val="000000"/>
                </a:solidFill>
              </a:rPr>
              <a:t>기존 스마트폰 </a:t>
            </a:r>
            <a:r>
              <a:rPr lang="en-US" altLang="ko-KR" sz="1400" dirty="0">
                <a:solidFill>
                  <a:srgbClr val="000000"/>
                </a:solidFill>
              </a:rPr>
              <a:t>AR </a:t>
            </a:r>
            <a:r>
              <a:rPr lang="ko-KR" altLang="en-US" sz="1400" dirty="0">
                <a:solidFill>
                  <a:srgbClr val="000000"/>
                </a:solidFill>
              </a:rPr>
              <a:t>대비 큰 화면으로 즐길 수 있다는 점 </a:t>
            </a:r>
            <a:r>
              <a:rPr lang="en-US" altLang="ko-KR" sz="1400" dirty="0">
                <a:solidFill>
                  <a:srgbClr val="000000"/>
                </a:solidFill>
              </a:rPr>
              <a:t>2)</a:t>
            </a:r>
            <a:r>
              <a:rPr lang="ko-KR" altLang="en-US" sz="1400" dirty="0">
                <a:solidFill>
                  <a:srgbClr val="000000"/>
                </a:solidFill>
              </a:rPr>
              <a:t> 입출력 장치인 차량 윈도우는 사용자의 번거로움 없이 한 </a:t>
            </a:r>
            <a:r>
              <a:rPr lang="ko-KR" altLang="en-US" sz="1400" dirty="0" err="1">
                <a:solidFill>
                  <a:srgbClr val="000000"/>
                </a:solidFill>
              </a:rPr>
              <a:t>시야안에</a:t>
            </a:r>
            <a:endParaRPr lang="en-US" altLang="ko-KR" sz="1400" dirty="0">
              <a:solidFill>
                <a:srgbClr val="000000"/>
              </a:solidFill>
            </a:endParaRPr>
          </a:p>
          <a:p>
            <a:r>
              <a:rPr lang="ko-KR" altLang="en-US" sz="1400" dirty="0">
                <a:solidFill>
                  <a:srgbClr val="000000"/>
                </a:solidFill>
              </a:rPr>
              <a:t>       서 사용 가능하다는 점에서 </a:t>
            </a:r>
            <a:endParaRPr lang="en-US" altLang="ko-KR" sz="1400" dirty="0">
              <a:solidFill>
                <a:srgbClr val="000000"/>
              </a:solidFill>
            </a:endParaRPr>
          </a:p>
          <a:p>
            <a:r>
              <a:rPr lang="ko-KR" altLang="en-US" sz="1400" dirty="0">
                <a:solidFill>
                  <a:srgbClr val="000000"/>
                </a:solidFill>
              </a:rPr>
              <a:t>    사용자의 편의성을 높이고 </a:t>
            </a:r>
            <a:r>
              <a:rPr lang="en-US" altLang="ko-KR" sz="1400" dirty="0">
                <a:solidFill>
                  <a:srgbClr val="000000"/>
                </a:solidFill>
              </a:rPr>
              <a:t>AR</a:t>
            </a:r>
            <a:r>
              <a:rPr lang="ko-KR" altLang="en-US" sz="1400" dirty="0">
                <a:solidFill>
                  <a:srgbClr val="000000"/>
                </a:solidFill>
              </a:rPr>
              <a:t> 서비스의 장점 극대화가 가능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CDAE53-AC28-394A-9F53-90ECF7C2960F}"/>
              </a:ext>
            </a:extLst>
          </p:cNvPr>
          <p:cNvSpPr/>
          <p:nvPr/>
        </p:nvSpPr>
        <p:spPr>
          <a:xfrm>
            <a:off x="1269846" y="6123364"/>
            <a:ext cx="21198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500" dirty="0">
                <a:solidFill>
                  <a:srgbClr val="000000"/>
                </a:solidFill>
                <a:latin typeface="Knockout 49 A"/>
              </a:rPr>
              <a:t>GM</a:t>
            </a:r>
            <a:r>
              <a:rPr lang="ko-KR" altLang="en-US" sz="1500" dirty="0">
                <a:solidFill>
                  <a:srgbClr val="000000"/>
                </a:solidFill>
                <a:latin typeface="Knockout 49 A"/>
              </a:rPr>
              <a:t> 연구 </a:t>
            </a:r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-</a:t>
            </a:r>
            <a:r>
              <a:rPr lang="ko-KR" altLang="en-US" sz="1500" dirty="0">
                <a:solidFill>
                  <a:srgbClr val="000000"/>
                </a:solidFill>
                <a:latin typeface="Knockout 49 A"/>
              </a:rPr>
              <a:t> </a:t>
            </a:r>
            <a:r>
              <a:rPr lang="en" altLang="ko-KR" sz="1500" dirty="0">
                <a:solidFill>
                  <a:srgbClr val="000000"/>
                </a:solidFill>
                <a:latin typeface="Knockout 49 A"/>
              </a:rPr>
              <a:t>Etch-A-Sketch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A8323-963D-E944-93B0-9C2FF0E45B9B}"/>
              </a:ext>
            </a:extLst>
          </p:cNvPr>
          <p:cNvSpPr/>
          <p:nvPr/>
        </p:nvSpPr>
        <p:spPr>
          <a:xfrm>
            <a:off x="5174113" y="6123364"/>
            <a:ext cx="184377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Toyota concepted car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0F8E0B-6C4B-8D41-B7E6-A7D68BE568C7}"/>
              </a:ext>
            </a:extLst>
          </p:cNvPr>
          <p:cNvSpPr/>
          <p:nvPr/>
        </p:nvSpPr>
        <p:spPr>
          <a:xfrm>
            <a:off x="8480270" y="6123364"/>
            <a:ext cx="27783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rgbClr val="000000"/>
                </a:solidFill>
                <a:latin typeface="Knockout 49 A"/>
              </a:rPr>
              <a:t>현대자동차 </a:t>
            </a:r>
            <a:r>
              <a:rPr lang="ko-KR" altLang="en-US" sz="1500" dirty="0" err="1">
                <a:solidFill>
                  <a:srgbClr val="000000"/>
                </a:solidFill>
                <a:latin typeface="Knockout 49 A"/>
              </a:rPr>
              <a:t>재잘재잘버스</a:t>
            </a:r>
            <a:r>
              <a:rPr lang="ko-KR" altLang="en-US" sz="1500" dirty="0">
                <a:solidFill>
                  <a:srgbClr val="000000"/>
                </a:solidFill>
                <a:latin typeface="Knockout 49 A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2018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7319-17CE-AC4D-9387-F4681CCB3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18"/>
          <a:stretch/>
        </p:blipFill>
        <p:spPr>
          <a:xfrm>
            <a:off x="4499215" y="4033512"/>
            <a:ext cx="3190391" cy="1884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967B57-661C-9945-A04C-1008A671D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7" b="12518"/>
          <a:stretch/>
        </p:blipFill>
        <p:spPr>
          <a:xfrm>
            <a:off x="734589" y="4033512"/>
            <a:ext cx="3190391" cy="18846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01E6D-67EA-634C-9001-419EB655C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452" y="4033512"/>
            <a:ext cx="3375963" cy="18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09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FCA4A1BA-9C8B-5646-9DFF-1E3913C29B34}"/>
              </a:ext>
            </a:extLst>
          </p:cNvPr>
          <p:cNvSpPr/>
          <p:nvPr/>
        </p:nvSpPr>
        <p:spPr>
          <a:xfrm>
            <a:off x="3727038" y="3038644"/>
            <a:ext cx="4462608" cy="2228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8550472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차세대 디스플레이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Multi-display Infotainment System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03FF18-6AE3-8643-A6AE-9C4AE1530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1" t="24535" r="89376" b="60407"/>
          <a:stretch/>
        </p:blipFill>
        <p:spPr>
          <a:xfrm>
            <a:off x="1666538" y="2258671"/>
            <a:ext cx="660400" cy="10495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B40933-2B4F-C240-8365-718745CAC2FC}"/>
              </a:ext>
            </a:extLst>
          </p:cNvPr>
          <p:cNvSpPr/>
          <p:nvPr/>
        </p:nvSpPr>
        <p:spPr>
          <a:xfrm>
            <a:off x="1335340" y="3308206"/>
            <a:ext cx="13227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0" i="0" dirty="0">
                <a:solidFill>
                  <a:srgbClr val="000000"/>
                </a:solidFill>
                <a:effectLst/>
                <a:latin typeface="Knockout 49 A"/>
              </a:rPr>
              <a:t>Passenger</a:t>
            </a:r>
          </a:p>
          <a:p>
            <a:pPr algn="ctr"/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Mobile Phone 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F87EDF-E5FD-E941-8C30-FC451C72D242}"/>
              </a:ext>
            </a:extLst>
          </p:cNvPr>
          <p:cNvSpPr/>
          <p:nvPr/>
        </p:nvSpPr>
        <p:spPr>
          <a:xfrm>
            <a:off x="1364610" y="5772227"/>
            <a:ext cx="12642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b="0" i="0" dirty="0">
                <a:solidFill>
                  <a:srgbClr val="000000"/>
                </a:solidFill>
                <a:effectLst/>
                <a:latin typeface="Knockout 49 A"/>
              </a:rPr>
              <a:t>Mic Input</a:t>
            </a:r>
          </a:p>
          <a:p>
            <a:pPr algn="ctr"/>
            <a:r>
              <a:rPr lang="en-US" altLang="ko-KR" sz="1500" b="0" i="0" dirty="0">
                <a:solidFill>
                  <a:srgbClr val="000000"/>
                </a:solidFill>
                <a:effectLst/>
                <a:latin typeface="Knockout 49 A"/>
              </a:rPr>
              <a:t>for </a:t>
            </a:r>
            <a:r>
              <a:rPr lang="ko-KR" altLang="en-US" sz="1500" dirty="0">
                <a:solidFill>
                  <a:srgbClr val="000000"/>
                </a:solidFill>
                <a:latin typeface="Knockout 49 A"/>
              </a:rPr>
              <a:t>음성인식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EDD131-CBDF-5C45-B99A-3592020EF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10" r="89551" b="24944"/>
          <a:stretch/>
        </p:blipFill>
        <p:spPr>
          <a:xfrm>
            <a:off x="1557909" y="4911738"/>
            <a:ext cx="877659" cy="86048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848D9-1187-944A-807F-0256CC45E522}"/>
              </a:ext>
            </a:extLst>
          </p:cNvPr>
          <p:cNvSpPr/>
          <p:nvPr/>
        </p:nvSpPr>
        <p:spPr>
          <a:xfrm>
            <a:off x="9334062" y="5950770"/>
            <a:ext cx="150675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Head Up Display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958E53-272F-8C46-B8A6-9F0E3773D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62" t="42063" r="41720" b="38822"/>
          <a:stretch/>
        </p:blipFill>
        <p:spPr>
          <a:xfrm>
            <a:off x="3947580" y="3345834"/>
            <a:ext cx="1881720" cy="94704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B28010-93E1-4E48-A110-4451D5A2827B}"/>
              </a:ext>
            </a:extLst>
          </p:cNvPr>
          <p:cNvSpPr/>
          <p:nvPr/>
        </p:nvSpPr>
        <p:spPr>
          <a:xfrm>
            <a:off x="4136979" y="4374534"/>
            <a:ext cx="17315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b="0" i="0" dirty="0">
                <a:solidFill>
                  <a:srgbClr val="000000"/>
                </a:solidFill>
                <a:effectLst/>
                <a:latin typeface="Knockout 49 A"/>
              </a:rPr>
              <a:t>Main Board</a:t>
            </a:r>
          </a:p>
          <a:p>
            <a:pPr algn="ctr"/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(ECU for UI Display)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C1B3B40-0560-5149-93D4-7BBB7BE46477}"/>
              </a:ext>
            </a:extLst>
          </p:cNvPr>
          <p:cNvCxnSpPr/>
          <p:nvPr/>
        </p:nvCxnSpPr>
        <p:spPr>
          <a:xfrm>
            <a:off x="1852841" y="1244600"/>
            <a:ext cx="9061527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E65B3C-D104-FA45-9C81-B5D5B2E790BA}"/>
              </a:ext>
            </a:extLst>
          </p:cNvPr>
          <p:cNvSpPr/>
          <p:nvPr/>
        </p:nvSpPr>
        <p:spPr>
          <a:xfrm>
            <a:off x="10207350" y="1322543"/>
            <a:ext cx="8451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CAN Bus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541216-DA7E-0F43-B0F6-B00E43CF5D14}"/>
              </a:ext>
            </a:extLst>
          </p:cNvPr>
          <p:cNvSpPr/>
          <p:nvPr/>
        </p:nvSpPr>
        <p:spPr>
          <a:xfrm>
            <a:off x="5912065" y="4358149"/>
            <a:ext cx="184283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0" i="0" dirty="0">
                <a:solidFill>
                  <a:srgbClr val="000000"/>
                </a:solidFill>
                <a:effectLst/>
                <a:latin typeface="Knockout 49 A"/>
              </a:rPr>
              <a:t>Or                  </a:t>
            </a:r>
            <a:r>
              <a:rPr lang="en-US" altLang="ko-KR" sz="1500" b="0" i="0" dirty="0" err="1">
                <a:solidFill>
                  <a:srgbClr val="000000"/>
                </a:solidFill>
                <a:effectLst/>
                <a:latin typeface="Knockout 49 A"/>
              </a:rPr>
              <a:t>ccOS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F1ACE-FCB1-DB40-B1FB-8E8185298D9B}"/>
              </a:ext>
            </a:extLst>
          </p:cNvPr>
          <p:cNvSpPr/>
          <p:nvPr/>
        </p:nvSpPr>
        <p:spPr>
          <a:xfrm>
            <a:off x="9622062" y="1547006"/>
            <a:ext cx="201568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Or</a:t>
            </a:r>
          </a:p>
          <a:p>
            <a:pPr algn="ctr"/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Ethernet or IP layer Bus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071C461-3603-5A43-B0F7-FF2C4515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263" y="3429000"/>
            <a:ext cx="848578" cy="8485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1BF5B90-E9DB-444F-8A68-E24B0372C1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237"/>
          <a:stretch/>
        </p:blipFill>
        <p:spPr>
          <a:xfrm>
            <a:off x="9357869" y="2561390"/>
            <a:ext cx="1438830" cy="72408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F70842-8FE2-E54E-AEF0-9AF843A9517D}"/>
              </a:ext>
            </a:extLst>
          </p:cNvPr>
          <p:cNvSpPr/>
          <p:nvPr/>
        </p:nvSpPr>
        <p:spPr>
          <a:xfrm>
            <a:off x="9400014" y="3337081"/>
            <a:ext cx="13598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Cluster display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2BBAAB7-846C-6648-AA08-ED7B486DD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063" y="5021715"/>
            <a:ext cx="1489762" cy="92905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7B2BB4C-1011-4448-AD1C-BEE6E9359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513" y="3764522"/>
            <a:ext cx="1469121" cy="82016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2DFE51-3A5E-0548-8DF8-C4E249AD349D}"/>
              </a:ext>
            </a:extLst>
          </p:cNvPr>
          <p:cNvSpPr/>
          <p:nvPr/>
        </p:nvSpPr>
        <p:spPr>
          <a:xfrm>
            <a:off x="9334063" y="4605367"/>
            <a:ext cx="14691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latin typeface="Knockout 49 A"/>
              </a:rPr>
              <a:t>Window display</a:t>
            </a:r>
            <a:endParaRPr lang="en" altLang="ko-KR" sz="1500" b="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53C4763-F9A1-0C47-BA65-D29E4980C1B0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864100" y="1244600"/>
            <a:ext cx="24340" cy="210123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5976855D-25EA-1C4C-955F-ABD0E33440BA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2326938" y="2783439"/>
            <a:ext cx="1400100" cy="83195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4EC9F5C3-FC7F-1C40-970A-90E561814D9B}"/>
              </a:ext>
            </a:extLst>
          </p:cNvPr>
          <p:cNvCxnSpPr>
            <a:cxnSpLocks/>
            <a:stCxn id="51" idx="1"/>
            <a:endCxn id="10" idx="3"/>
          </p:cNvCxnSpPr>
          <p:nvPr/>
        </p:nvCxnSpPr>
        <p:spPr>
          <a:xfrm flipH="1">
            <a:off x="2435568" y="4152903"/>
            <a:ext cx="1291470" cy="118908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238A288-918B-EE42-89AE-40135BDD67F4}"/>
              </a:ext>
            </a:extLst>
          </p:cNvPr>
          <p:cNvSpPr/>
          <p:nvPr/>
        </p:nvSpPr>
        <p:spPr>
          <a:xfrm>
            <a:off x="4889790" y="2740010"/>
            <a:ext cx="29393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000000"/>
                </a:solidFill>
                <a:latin typeface="Knockout 49 A"/>
              </a:rPr>
              <a:t>Central Processing Unit  for display</a:t>
            </a:r>
            <a:r>
              <a:rPr lang="ko-KR" altLang="en-US" sz="1500" b="1" dirty="0">
                <a:solidFill>
                  <a:srgbClr val="000000"/>
                </a:solidFill>
                <a:latin typeface="Knockout 49 A"/>
              </a:rPr>
              <a:t> </a:t>
            </a:r>
            <a:endParaRPr lang="en" altLang="ko-KR" sz="1500" b="1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7B9E9E3A-C2F9-1643-BF06-F53FFCF39CE8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8189646" y="4152902"/>
            <a:ext cx="561418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[R] 64">
            <a:extLst>
              <a:ext uri="{FF2B5EF4-FFF2-40B4-BE49-F238E27FC236}">
                <a16:creationId xmlns:a16="http://schemas.microsoft.com/office/drawing/2014/main" id="{99872361-7A20-234F-8D04-84E425ADC12A}"/>
              </a:ext>
            </a:extLst>
          </p:cNvPr>
          <p:cNvCxnSpPr>
            <a:cxnSpLocks/>
          </p:cNvCxnSpPr>
          <p:nvPr/>
        </p:nvCxnSpPr>
        <p:spPr>
          <a:xfrm flipH="1" flipV="1">
            <a:off x="8730173" y="3035279"/>
            <a:ext cx="3312" cy="22318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FCB41299-503D-2443-9223-B9AF822CBEF2}"/>
              </a:ext>
            </a:extLst>
          </p:cNvPr>
          <p:cNvCxnSpPr>
            <a:cxnSpLocks/>
          </p:cNvCxnSpPr>
          <p:nvPr/>
        </p:nvCxnSpPr>
        <p:spPr>
          <a:xfrm flipV="1">
            <a:off x="8740539" y="3052796"/>
            <a:ext cx="561418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320A3313-BA81-7847-AE31-40D67C1520CF}"/>
              </a:ext>
            </a:extLst>
          </p:cNvPr>
          <p:cNvCxnSpPr>
            <a:cxnSpLocks/>
          </p:cNvCxnSpPr>
          <p:nvPr/>
        </p:nvCxnSpPr>
        <p:spPr>
          <a:xfrm flipV="1">
            <a:off x="8719189" y="4160686"/>
            <a:ext cx="561418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839DC049-2AB3-EC48-843F-58847A6D6E7F}"/>
              </a:ext>
            </a:extLst>
          </p:cNvPr>
          <p:cNvCxnSpPr>
            <a:cxnSpLocks/>
          </p:cNvCxnSpPr>
          <p:nvPr/>
        </p:nvCxnSpPr>
        <p:spPr>
          <a:xfrm flipV="1">
            <a:off x="8716554" y="5269457"/>
            <a:ext cx="561418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bluelink png에 대한 이미지 검색결과">
            <a:extLst>
              <a:ext uri="{FF2B5EF4-FFF2-40B4-BE49-F238E27FC236}">
                <a16:creationId xmlns:a16="http://schemas.microsoft.com/office/drawing/2014/main" id="{49F9A343-9843-3047-BB89-F47961E6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93" y="2780248"/>
            <a:ext cx="1015248" cy="2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9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D51192-B9D5-9C44-BB17-0BBF382AEC85}"/>
              </a:ext>
            </a:extLst>
          </p:cNvPr>
          <p:cNvSpPr/>
          <p:nvPr/>
        </p:nvSpPr>
        <p:spPr>
          <a:xfrm>
            <a:off x="628289" y="130046"/>
            <a:ext cx="3283311" cy="849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차세대 디스플레이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r>
              <a:rPr lang="ko-KR" alt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아이디어</a:t>
            </a:r>
            <a:endParaRPr lang="en-US" altLang="ko-KR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C8AA-61BB-DB4B-8EF6-F7A176DC54AC}"/>
              </a:ext>
            </a:extLst>
          </p:cNvPr>
          <p:cNvSpPr/>
          <p:nvPr/>
        </p:nvSpPr>
        <p:spPr>
          <a:xfrm rot="5400000">
            <a:off x="193917" y="562733"/>
            <a:ext cx="468000" cy="25200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lh5.googleusercontent.com/JXJtQs0WwpkVii_LVT5fN1xL2XctMX4VWDIU6MVZjZ2Ym6Ny-oJZsFBv3BWk0QEs2ed8VzYrdqbD6OsX9xwx5fWiQ9PVWknRmtCQ62cRGBQMRBZK9uBMB6QhHxvOIlvAeRHMud80lZo">
            <a:extLst>
              <a:ext uri="{FF2B5EF4-FFF2-40B4-BE49-F238E27FC236}">
                <a16:creationId xmlns:a16="http://schemas.microsoft.com/office/drawing/2014/main" id="{BE499CC0-195F-E745-A2A6-7DBB8FC96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8"/>
          <a:stretch/>
        </p:blipFill>
        <p:spPr bwMode="auto">
          <a:xfrm>
            <a:off x="7828612" y="2490282"/>
            <a:ext cx="3213100" cy="168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75C078-0682-624D-B2C4-88BE53AA9F82}"/>
              </a:ext>
            </a:extLst>
          </p:cNvPr>
          <p:cNvSpPr/>
          <p:nvPr/>
        </p:nvSpPr>
        <p:spPr>
          <a:xfrm>
            <a:off x="884196" y="1289953"/>
            <a:ext cx="10622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0000"/>
                </a:solidFill>
              </a:rPr>
              <a:t>AR </a:t>
            </a:r>
            <a:r>
              <a:rPr lang="ko-KR" altLang="en-US" sz="1600" b="1" dirty="0">
                <a:solidFill>
                  <a:srgbClr val="000000"/>
                </a:solidFill>
              </a:rPr>
              <a:t>정보 제공</a:t>
            </a:r>
            <a:endParaRPr lang="en-US" altLang="ko-KR" sz="1600" b="1" dirty="0">
              <a:solidFill>
                <a:srgbClr val="000000"/>
              </a:solidFill>
            </a:endParaRPr>
          </a:p>
          <a:p>
            <a:r>
              <a:rPr lang="en-US" altLang="ko-KR" sz="1400" dirty="0">
                <a:solidFill>
                  <a:srgbClr val="000000"/>
                </a:solidFill>
              </a:rPr>
              <a:t>    </a:t>
            </a:r>
            <a:r>
              <a:rPr lang="ko-KR" altLang="en-US" sz="1400" dirty="0">
                <a:solidFill>
                  <a:srgbClr val="000000"/>
                </a:solidFill>
              </a:rPr>
              <a:t>평소 </a:t>
            </a:r>
            <a:r>
              <a:rPr lang="ko-KR" altLang="en-US" sz="1400" dirty="0" err="1">
                <a:solidFill>
                  <a:srgbClr val="000000"/>
                </a:solidFill>
              </a:rPr>
              <a:t>주행중</a:t>
            </a:r>
            <a:r>
              <a:rPr lang="ko-KR" altLang="en-US" sz="140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solidFill>
                  <a:srgbClr val="000000"/>
                </a:solidFill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</a:rPr>
              <a:t> 할인</a:t>
            </a:r>
            <a:r>
              <a:rPr lang="en-US" altLang="ko-KR" sz="1400" dirty="0">
                <a:solidFill>
                  <a:srgbClr val="000000"/>
                </a:solidFill>
              </a:rPr>
              <a:t>,</a:t>
            </a:r>
            <a:r>
              <a:rPr lang="ko-KR" altLang="en-US" sz="1400" dirty="0">
                <a:solidFill>
                  <a:srgbClr val="000000"/>
                </a:solidFill>
              </a:rPr>
              <a:t> 광고</a:t>
            </a:r>
            <a:r>
              <a:rPr lang="en-US" altLang="ko-KR" sz="1400" dirty="0">
                <a:solidFill>
                  <a:srgbClr val="000000"/>
                </a:solidFill>
              </a:rPr>
              <a:t>,</a:t>
            </a:r>
            <a:r>
              <a:rPr lang="ko-KR" altLang="en-US" sz="1400" dirty="0">
                <a:solidFill>
                  <a:srgbClr val="000000"/>
                </a:solidFill>
              </a:rPr>
              <a:t> 쿠폰 등 광고 형식으로 기업의 정보를 탑승자가 제공 받기</a:t>
            </a:r>
            <a:r>
              <a:rPr lang="en-US" altLang="ko-KR" sz="1400" dirty="0">
                <a:solidFill>
                  <a:srgbClr val="000000"/>
                </a:solidFill>
              </a:rPr>
              <a:t>(</a:t>
            </a:r>
            <a:r>
              <a:rPr lang="ko-KR" altLang="en-US" sz="1400" dirty="0">
                <a:solidFill>
                  <a:srgbClr val="000000"/>
                </a:solidFill>
              </a:rPr>
              <a:t>기업은 광고료 지불</a:t>
            </a:r>
            <a:r>
              <a:rPr lang="en-US" altLang="ko-KR" sz="1400" dirty="0">
                <a:solidFill>
                  <a:srgbClr val="000000"/>
                </a:solidFill>
              </a:rPr>
              <a:t>,</a:t>
            </a:r>
            <a:r>
              <a:rPr lang="ko-KR" altLang="en-US" sz="1400" dirty="0">
                <a:solidFill>
                  <a:srgbClr val="000000"/>
                </a:solidFill>
              </a:rPr>
              <a:t> 탑승자는 필요할 때 정보를 보고 캐시워크처럼 </a:t>
            </a:r>
            <a:r>
              <a:rPr lang="ko-KR" altLang="en-US" sz="1400" dirty="0" err="1">
                <a:solidFill>
                  <a:srgbClr val="000000"/>
                </a:solidFill>
              </a:rPr>
              <a:t>리워드를</a:t>
            </a:r>
            <a:r>
              <a:rPr lang="ko-KR" altLang="en-US" sz="1400" dirty="0">
                <a:solidFill>
                  <a:srgbClr val="000000"/>
                </a:solidFill>
              </a:rPr>
              <a:t> 받을 수 있도록</a:t>
            </a:r>
            <a:endParaRPr lang="en-US" altLang="ko-KR" sz="1400" dirty="0">
              <a:solidFill>
                <a:srgbClr val="000000"/>
              </a:solidFill>
            </a:endParaRPr>
          </a:p>
          <a:p>
            <a:r>
              <a:rPr lang="ko-KR" altLang="en-US" sz="1400" dirty="0">
                <a:solidFill>
                  <a:srgbClr val="000000"/>
                </a:solidFill>
              </a:rPr>
              <a:t>    맛집</a:t>
            </a:r>
            <a:r>
              <a:rPr lang="en-US" altLang="ko-KR" sz="1400" dirty="0">
                <a:solidFill>
                  <a:srgbClr val="000000"/>
                </a:solidFill>
              </a:rPr>
              <a:t>,</a:t>
            </a:r>
            <a:r>
              <a:rPr lang="ko-KR" altLang="en-US" sz="1400" dirty="0">
                <a:solidFill>
                  <a:srgbClr val="000000"/>
                </a:solidFill>
              </a:rPr>
              <a:t> 여행 정보 </a:t>
            </a:r>
            <a:r>
              <a:rPr lang="en-US" altLang="ko-KR" sz="1400" dirty="0">
                <a:solidFill>
                  <a:srgbClr val="000000"/>
                </a:solidFill>
              </a:rPr>
              <a:t>–</a:t>
            </a:r>
            <a:r>
              <a:rPr lang="ko-KR" altLang="en-US" sz="1400" dirty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solidFill>
                  <a:srgbClr val="000000"/>
                </a:solidFill>
              </a:rPr>
              <a:t>Trip Advisor, Yelp,</a:t>
            </a:r>
            <a:r>
              <a:rPr lang="ko-KR" altLang="en-US" sz="1400" dirty="0">
                <a:solidFill>
                  <a:srgbClr val="000000"/>
                </a:solidFill>
              </a:rPr>
              <a:t> 망고 플레이트 등 기존 맛집이나 여행 정보 제공 서비스에서 </a:t>
            </a:r>
            <a:r>
              <a:rPr lang="en-US" altLang="ko-KR" sz="1400" dirty="0">
                <a:solidFill>
                  <a:srgbClr val="000000"/>
                </a:solidFill>
              </a:rPr>
              <a:t>API</a:t>
            </a:r>
            <a:r>
              <a:rPr lang="ko-KR" altLang="en-US" sz="1400" dirty="0">
                <a:solidFill>
                  <a:srgbClr val="000000"/>
                </a:solidFill>
              </a:rPr>
              <a:t> 받아와서 주행 중 정보 제공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pic>
        <p:nvPicPr>
          <p:cNvPr id="2054" name="Picture 6" descr="https://lh3.googleusercontent.com/vM0ydA2cR7oyGa8f5UNrFCz1ThwdK3gfbsigEZGEiNMPc18WPYrxXjtASFNZxe8FllvmBX59dODgS6QmoBEhkO0I8C7KwJL1L61BamUGSz06c4Zz0mAtiL290FlsjgecdYMbwczRPBA">
            <a:extLst>
              <a:ext uri="{FF2B5EF4-FFF2-40B4-BE49-F238E27FC236}">
                <a16:creationId xmlns:a16="http://schemas.microsoft.com/office/drawing/2014/main" id="{43708B6E-B2FF-5A4D-9CDA-2C8F4B7F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30" y="2516477"/>
            <a:ext cx="2803140" cy="16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6.googleusercontent.com/9C8HzHhdDOWeSJQbpbCVt6ZMq5JUE9RjiYRJ2ZSB_GcrsXjYkn1RysKo6dgreVXa_6KGmxLys_cT5jx5rb6Y7JOfgUp-JV3H-__sv29tMAuVnxywcyJX27qUb7nF5WEAx52NwN7X0WU">
            <a:extLst>
              <a:ext uri="{FF2B5EF4-FFF2-40B4-BE49-F238E27FC236}">
                <a16:creationId xmlns:a16="http://schemas.microsoft.com/office/drawing/2014/main" id="{31B28C16-874D-BC46-9407-9B95FA0B4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8" y="2512634"/>
            <a:ext cx="3415059" cy="166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ED2DE3-B05E-3043-BABE-A0D4685A5338}"/>
              </a:ext>
            </a:extLst>
          </p:cNvPr>
          <p:cNvSpPr/>
          <p:nvPr/>
        </p:nvSpPr>
        <p:spPr>
          <a:xfrm>
            <a:off x="1388145" y="4291519"/>
            <a:ext cx="2939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Knockout 49 A"/>
              </a:rPr>
              <a:t>삼성 </a:t>
            </a:r>
            <a:r>
              <a:rPr lang="ko-KR" altLang="en-US" sz="1200" dirty="0" err="1">
                <a:solidFill>
                  <a:srgbClr val="000000"/>
                </a:solidFill>
                <a:latin typeface="Knockout 49 A"/>
              </a:rPr>
              <a:t>빅스비</a:t>
            </a:r>
            <a:r>
              <a:rPr lang="ko-KR" altLang="en-US" sz="1200" dirty="0">
                <a:solidFill>
                  <a:srgbClr val="000000"/>
                </a:solidFill>
                <a:latin typeface="Knockout 49 A"/>
              </a:rPr>
              <a:t> 비전</a:t>
            </a:r>
            <a:endParaRPr lang="en" altLang="ko-KR" sz="120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EFB74C-48FC-5349-89EE-EE3413471AD0}"/>
              </a:ext>
            </a:extLst>
          </p:cNvPr>
          <p:cNvSpPr/>
          <p:nvPr/>
        </p:nvSpPr>
        <p:spPr>
          <a:xfrm>
            <a:off x="5022313" y="4315838"/>
            <a:ext cx="2147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i="0" dirty="0">
                <a:solidFill>
                  <a:srgbClr val="000000"/>
                </a:solidFill>
                <a:effectLst/>
                <a:latin typeface="Knockout 49 A"/>
              </a:rPr>
              <a:t>유럽 출시된 모바일 앱</a:t>
            </a:r>
            <a:endParaRPr lang="en" altLang="ko-KR" sz="120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72682E-1A77-9143-840B-1EE81ACCD61E}"/>
              </a:ext>
            </a:extLst>
          </p:cNvPr>
          <p:cNvSpPr/>
          <p:nvPr/>
        </p:nvSpPr>
        <p:spPr>
          <a:xfrm>
            <a:off x="8464013" y="4260475"/>
            <a:ext cx="2147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Knockout 49 A"/>
              </a:rPr>
              <a:t>직접 만든 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Knockout 49 A"/>
              </a:rPr>
              <a:t>UI</a:t>
            </a:r>
            <a:endParaRPr lang="en" altLang="ko-KR" sz="1200" i="0" dirty="0">
              <a:solidFill>
                <a:srgbClr val="000000"/>
              </a:solidFill>
              <a:effectLst/>
              <a:latin typeface="Knockout 49 A"/>
            </a:endParaRPr>
          </a:p>
        </p:txBody>
      </p:sp>
    </p:spTree>
    <p:extLst>
      <p:ext uri="{BB962C8B-B14F-4D97-AF65-F5344CB8AC3E}">
        <p14:creationId xmlns:p14="http://schemas.microsoft.com/office/powerpoint/2010/main" val="354379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1304</Words>
  <Application>Microsoft Macintosh PowerPoint</Application>
  <PresentationFormat>와이드스크린</PresentationFormat>
  <Paragraphs>191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굴림</vt:lpstr>
      <vt:lpstr>맑은 고딕</vt:lpstr>
      <vt:lpstr>Apple SD Gothic Neo</vt:lpstr>
      <vt:lpstr>Knockout 49 A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최이지(컴퓨터공학과)</dc:creator>
  <cp:lastModifiedBy>최이지(컴퓨터공학과)</cp:lastModifiedBy>
  <cp:revision>35</cp:revision>
  <dcterms:created xsi:type="dcterms:W3CDTF">2019-02-06T04:36:20Z</dcterms:created>
  <dcterms:modified xsi:type="dcterms:W3CDTF">2019-02-10T15:30:21Z</dcterms:modified>
</cp:coreProperties>
</file>